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75" r:id="rId5"/>
    <p:sldId id="278" r:id="rId6"/>
    <p:sldId id="277" r:id="rId7"/>
    <p:sldId id="270" r:id="rId8"/>
    <p:sldId id="271" r:id="rId9"/>
    <p:sldId id="272" r:id="rId10"/>
    <p:sldId id="26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7CCA"/>
    <a:srgbClr val="5494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216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E16F90-1DEA-421B-A6F0-608F14C1D4F9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170D10-7D06-4556-ADE5-0BCCE826AC1D}">
      <dgm:prSet phldrT="[Text]" custT="1"/>
      <dgm:spPr/>
      <dgm:t>
        <a:bodyPr/>
        <a:lstStyle/>
        <a:p>
          <a:r>
            <a:rPr lang="en-US" sz="2400" dirty="0" smtClean="0"/>
            <a:t>People living alone with dementia</a:t>
          </a:r>
          <a:endParaRPr lang="en-US" sz="2400" dirty="0"/>
        </a:p>
      </dgm:t>
    </dgm:pt>
    <dgm:pt modelId="{48D9ABF6-72FD-4959-A0E0-62534D0CD716}" type="parTrans" cxnId="{B3A2B478-0135-41D6-B8FF-4A4F92D914DA}">
      <dgm:prSet/>
      <dgm:spPr/>
      <dgm:t>
        <a:bodyPr/>
        <a:lstStyle/>
        <a:p>
          <a:endParaRPr lang="en-US"/>
        </a:p>
      </dgm:t>
    </dgm:pt>
    <dgm:pt modelId="{64DD2F91-2942-4760-A8F9-150B9AB80914}" type="sibTrans" cxnId="{B3A2B478-0135-41D6-B8FF-4A4F92D914DA}">
      <dgm:prSet/>
      <dgm:spPr/>
      <dgm:t>
        <a:bodyPr/>
        <a:lstStyle/>
        <a:p>
          <a:endParaRPr lang="en-US"/>
        </a:p>
      </dgm:t>
    </dgm:pt>
    <dgm:pt modelId="{CE45F411-2CD6-4D21-A8E6-15CAB4B1C855}">
      <dgm:prSet phldrT="[Text]" custT="1"/>
      <dgm:spPr/>
      <dgm:t>
        <a:bodyPr/>
        <a:lstStyle/>
        <a:p>
          <a:r>
            <a:rPr lang="en-US" sz="2400" dirty="0" smtClean="0"/>
            <a:t>Behavioral symptom management &amp; consultation</a:t>
          </a:r>
          <a:endParaRPr lang="en-US" sz="2400" dirty="0"/>
        </a:p>
      </dgm:t>
    </dgm:pt>
    <dgm:pt modelId="{A963BF4A-C101-4AD0-A099-EA1C97A06709}" type="parTrans" cxnId="{924273D2-CF1C-4748-B0C0-09B148B31669}">
      <dgm:prSet/>
      <dgm:spPr/>
      <dgm:t>
        <a:bodyPr/>
        <a:lstStyle/>
        <a:p>
          <a:endParaRPr lang="en-US"/>
        </a:p>
      </dgm:t>
    </dgm:pt>
    <dgm:pt modelId="{E20E3F34-D7F1-45B1-88A7-5B1B5FC5D3C4}" type="sibTrans" cxnId="{924273D2-CF1C-4748-B0C0-09B148B31669}">
      <dgm:prSet/>
      <dgm:spPr/>
      <dgm:t>
        <a:bodyPr/>
        <a:lstStyle/>
        <a:p>
          <a:endParaRPr lang="en-US"/>
        </a:p>
      </dgm:t>
    </dgm:pt>
    <dgm:pt modelId="{5953CC45-F3DB-49A8-AB00-77F02C803178}">
      <dgm:prSet phldrT="[Text]" custT="1"/>
      <dgm:spPr/>
      <dgm:t>
        <a:bodyPr/>
        <a:lstStyle/>
        <a:p>
          <a:r>
            <a:rPr lang="en-US" sz="2400" dirty="0" smtClean="0"/>
            <a:t>Intellectual disability aging into dementia</a:t>
          </a:r>
          <a:endParaRPr lang="en-US" sz="2400" dirty="0"/>
        </a:p>
      </dgm:t>
    </dgm:pt>
    <dgm:pt modelId="{FF452AD3-145E-4F7A-8A60-89EC72B16146}" type="parTrans" cxnId="{8676B4EF-90EC-46E5-A7C4-D70B5411143C}">
      <dgm:prSet/>
      <dgm:spPr/>
      <dgm:t>
        <a:bodyPr/>
        <a:lstStyle/>
        <a:p>
          <a:endParaRPr lang="en-US"/>
        </a:p>
      </dgm:t>
    </dgm:pt>
    <dgm:pt modelId="{DCA599C4-C765-439E-B515-7F455A32A978}" type="sibTrans" cxnId="{8676B4EF-90EC-46E5-A7C4-D70B5411143C}">
      <dgm:prSet/>
      <dgm:spPr/>
      <dgm:t>
        <a:bodyPr/>
        <a:lstStyle/>
        <a:p>
          <a:endParaRPr lang="en-US"/>
        </a:p>
      </dgm:t>
    </dgm:pt>
    <dgm:pt modelId="{71D58E08-DC00-4D14-B577-C166729B61A6}" type="pres">
      <dgm:prSet presAssocID="{CDE16F90-1DEA-421B-A6F0-608F14C1D4F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E1159F-AABA-422A-8CCE-ABEA8830459F}" type="pres">
      <dgm:prSet presAssocID="{CDE16F90-1DEA-421B-A6F0-608F14C1D4F9}" presName="fgShape" presStyleLbl="fgShp" presStyleIdx="0" presStyleCnt="1"/>
      <dgm:spPr/>
    </dgm:pt>
    <dgm:pt modelId="{2DC96D9E-4505-4AFC-9D3B-656B099FFEBB}" type="pres">
      <dgm:prSet presAssocID="{CDE16F90-1DEA-421B-A6F0-608F14C1D4F9}" presName="linComp" presStyleCnt="0"/>
      <dgm:spPr/>
    </dgm:pt>
    <dgm:pt modelId="{69729884-F2BF-490C-BC4E-B2698E149704}" type="pres">
      <dgm:prSet presAssocID="{32170D10-7D06-4556-ADE5-0BCCE826AC1D}" presName="compNode" presStyleCnt="0"/>
      <dgm:spPr/>
    </dgm:pt>
    <dgm:pt modelId="{04839546-B346-41EB-B231-2CD12D8457E5}" type="pres">
      <dgm:prSet presAssocID="{32170D10-7D06-4556-ADE5-0BCCE826AC1D}" presName="bkgdShape" presStyleLbl="node1" presStyleIdx="0" presStyleCnt="3"/>
      <dgm:spPr/>
      <dgm:t>
        <a:bodyPr/>
        <a:lstStyle/>
        <a:p>
          <a:endParaRPr lang="en-US"/>
        </a:p>
      </dgm:t>
    </dgm:pt>
    <dgm:pt modelId="{529985C5-F6CD-4836-B08B-2B9A276AB005}" type="pres">
      <dgm:prSet presAssocID="{32170D10-7D06-4556-ADE5-0BCCE826AC1D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972C09-215C-45FB-B77D-AD262C8D3BB7}" type="pres">
      <dgm:prSet presAssocID="{32170D10-7D06-4556-ADE5-0BCCE826AC1D}" presName="invisiNode" presStyleLbl="node1" presStyleIdx="0" presStyleCnt="3"/>
      <dgm:spPr/>
    </dgm:pt>
    <dgm:pt modelId="{3E98ABE1-F010-43CC-82D4-4A375E187F78}" type="pres">
      <dgm:prSet presAssocID="{32170D10-7D06-4556-ADE5-0BCCE826AC1D}" presName="imagNode" presStyleLbl="fgImgPlace1" presStyleIdx="0" presStyleCnt="3" custScaleX="116885" custScaleY="110283"/>
      <dgm:spPr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</dgm:spPr>
    </dgm:pt>
    <dgm:pt modelId="{D9C26A4D-2495-4E64-8359-4134C37FBB3F}" type="pres">
      <dgm:prSet presAssocID="{64DD2F91-2942-4760-A8F9-150B9AB8091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76C38A5-85E7-4609-800F-EE64DAB6E5F7}" type="pres">
      <dgm:prSet presAssocID="{5953CC45-F3DB-49A8-AB00-77F02C803178}" presName="compNode" presStyleCnt="0"/>
      <dgm:spPr/>
    </dgm:pt>
    <dgm:pt modelId="{3FBC073A-7B7D-4C19-A854-FDABB777B314}" type="pres">
      <dgm:prSet presAssocID="{5953CC45-F3DB-49A8-AB00-77F02C803178}" presName="bkgdShape" presStyleLbl="node1" presStyleIdx="1" presStyleCnt="3"/>
      <dgm:spPr/>
      <dgm:t>
        <a:bodyPr/>
        <a:lstStyle/>
        <a:p>
          <a:endParaRPr lang="en-US"/>
        </a:p>
      </dgm:t>
    </dgm:pt>
    <dgm:pt modelId="{1987BEF7-8BE8-4969-AEE8-F6F85D94CCA7}" type="pres">
      <dgm:prSet presAssocID="{5953CC45-F3DB-49A8-AB00-77F02C803178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81A622-121C-4292-864E-036C0197DCD7}" type="pres">
      <dgm:prSet presAssocID="{5953CC45-F3DB-49A8-AB00-77F02C803178}" presName="invisiNode" presStyleLbl="node1" presStyleIdx="1" presStyleCnt="3"/>
      <dgm:spPr/>
    </dgm:pt>
    <dgm:pt modelId="{F944F090-DE1B-4379-A98D-B6337FEA9315}" type="pres">
      <dgm:prSet presAssocID="{5953CC45-F3DB-49A8-AB00-77F02C803178}" presName="imagNode" presStyleLbl="fgImgPlace1" presStyleIdx="1" presStyleCnt="3" custScaleY="100809"/>
      <dgm:spPr>
        <a:prstGeom prst="round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</dgm:spPr>
    </dgm:pt>
    <dgm:pt modelId="{23FE3C44-DFEC-439A-9B8A-B751FC248A30}" type="pres">
      <dgm:prSet presAssocID="{DCA599C4-C765-439E-B515-7F455A32A978}" presName="sibTrans" presStyleLbl="sibTrans2D1" presStyleIdx="0" presStyleCnt="0"/>
      <dgm:spPr/>
      <dgm:t>
        <a:bodyPr/>
        <a:lstStyle/>
        <a:p>
          <a:endParaRPr lang="en-US"/>
        </a:p>
      </dgm:t>
    </dgm:pt>
    <dgm:pt modelId="{78720E4F-2F80-40BA-B0F7-A92DD29164BA}" type="pres">
      <dgm:prSet presAssocID="{CE45F411-2CD6-4D21-A8E6-15CAB4B1C855}" presName="compNode" presStyleCnt="0"/>
      <dgm:spPr/>
    </dgm:pt>
    <dgm:pt modelId="{FD1DED75-A5C5-41B8-8BBB-7137A1F361B9}" type="pres">
      <dgm:prSet presAssocID="{CE45F411-2CD6-4D21-A8E6-15CAB4B1C855}" presName="bkgdShape" presStyleLbl="node1" presStyleIdx="2" presStyleCnt="3"/>
      <dgm:spPr/>
      <dgm:t>
        <a:bodyPr/>
        <a:lstStyle/>
        <a:p>
          <a:endParaRPr lang="en-US"/>
        </a:p>
      </dgm:t>
    </dgm:pt>
    <dgm:pt modelId="{90CA674E-5EB0-4539-8DC8-02E31DF1E628}" type="pres">
      <dgm:prSet presAssocID="{CE45F411-2CD6-4D21-A8E6-15CAB4B1C855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0382EC-C262-4983-8764-9EED017A0965}" type="pres">
      <dgm:prSet presAssocID="{CE45F411-2CD6-4D21-A8E6-15CAB4B1C855}" presName="invisiNode" presStyleLbl="node1" presStyleIdx="2" presStyleCnt="3"/>
      <dgm:spPr/>
    </dgm:pt>
    <dgm:pt modelId="{BD7FEED2-F482-4376-A4DA-04A6E543DD51}" type="pres">
      <dgm:prSet presAssocID="{CE45F411-2CD6-4D21-A8E6-15CAB4B1C855}" presName="imagNode" presStyleLbl="fgImgPlace1" presStyleIdx="2" presStyleCnt="3"/>
      <dgm:spPr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</dgm:spPr>
    </dgm:pt>
  </dgm:ptLst>
  <dgm:cxnLst>
    <dgm:cxn modelId="{B3A2B478-0135-41D6-B8FF-4A4F92D914DA}" srcId="{CDE16F90-1DEA-421B-A6F0-608F14C1D4F9}" destId="{32170D10-7D06-4556-ADE5-0BCCE826AC1D}" srcOrd="0" destOrd="0" parTransId="{48D9ABF6-72FD-4959-A0E0-62534D0CD716}" sibTransId="{64DD2F91-2942-4760-A8F9-150B9AB80914}"/>
    <dgm:cxn modelId="{8676B4EF-90EC-46E5-A7C4-D70B5411143C}" srcId="{CDE16F90-1DEA-421B-A6F0-608F14C1D4F9}" destId="{5953CC45-F3DB-49A8-AB00-77F02C803178}" srcOrd="1" destOrd="0" parTransId="{FF452AD3-145E-4F7A-8A60-89EC72B16146}" sibTransId="{DCA599C4-C765-439E-B515-7F455A32A978}"/>
    <dgm:cxn modelId="{1BD8BD2A-CF60-4D21-95DE-9C723A7E2A9A}" type="presOf" srcId="{32170D10-7D06-4556-ADE5-0BCCE826AC1D}" destId="{04839546-B346-41EB-B231-2CD12D8457E5}" srcOrd="0" destOrd="0" presId="urn:microsoft.com/office/officeart/2005/8/layout/hList7"/>
    <dgm:cxn modelId="{1D700641-7E5A-470E-A932-85CF5BFE25D1}" type="presOf" srcId="{5953CC45-F3DB-49A8-AB00-77F02C803178}" destId="{1987BEF7-8BE8-4969-AEE8-F6F85D94CCA7}" srcOrd="1" destOrd="0" presId="urn:microsoft.com/office/officeart/2005/8/layout/hList7"/>
    <dgm:cxn modelId="{2C2D922F-2604-4C07-9737-C8F93743E77A}" type="presOf" srcId="{32170D10-7D06-4556-ADE5-0BCCE826AC1D}" destId="{529985C5-F6CD-4836-B08B-2B9A276AB005}" srcOrd="1" destOrd="0" presId="urn:microsoft.com/office/officeart/2005/8/layout/hList7"/>
    <dgm:cxn modelId="{6A95B167-57CB-4163-AC33-1AC175456985}" type="presOf" srcId="{DCA599C4-C765-439E-B515-7F455A32A978}" destId="{23FE3C44-DFEC-439A-9B8A-B751FC248A30}" srcOrd="0" destOrd="0" presId="urn:microsoft.com/office/officeart/2005/8/layout/hList7"/>
    <dgm:cxn modelId="{FD9C0EC4-AED2-4641-A9CE-07CFBCD40A43}" type="presOf" srcId="{CE45F411-2CD6-4D21-A8E6-15CAB4B1C855}" destId="{FD1DED75-A5C5-41B8-8BBB-7137A1F361B9}" srcOrd="0" destOrd="0" presId="urn:microsoft.com/office/officeart/2005/8/layout/hList7"/>
    <dgm:cxn modelId="{BA7F0D21-5D6A-484D-912F-2C4DE7C341EE}" type="presOf" srcId="{CE45F411-2CD6-4D21-A8E6-15CAB4B1C855}" destId="{90CA674E-5EB0-4539-8DC8-02E31DF1E628}" srcOrd="1" destOrd="0" presId="urn:microsoft.com/office/officeart/2005/8/layout/hList7"/>
    <dgm:cxn modelId="{924273D2-CF1C-4748-B0C0-09B148B31669}" srcId="{CDE16F90-1DEA-421B-A6F0-608F14C1D4F9}" destId="{CE45F411-2CD6-4D21-A8E6-15CAB4B1C855}" srcOrd="2" destOrd="0" parTransId="{A963BF4A-C101-4AD0-A099-EA1C97A06709}" sibTransId="{E20E3F34-D7F1-45B1-88A7-5B1B5FC5D3C4}"/>
    <dgm:cxn modelId="{DC4FD1A9-682A-4377-8A2D-6EB6BF02860A}" type="presOf" srcId="{5953CC45-F3DB-49A8-AB00-77F02C803178}" destId="{3FBC073A-7B7D-4C19-A854-FDABB777B314}" srcOrd="0" destOrd="0" presId="urn:microsoft.com/office/officeart/2005/8/layout/hList7"/>
    <dgm:cxn modelId="{272FEA47-B75A-45A9-9BF3-A74D8E2F3356}" type="presOf" srcId="{64DD2F91-2942-4760-A8F9-150B9AB80914}" destId="{D9C26A4D-2495-4E64-8359-4134C37FBB3F}" srcOrd="0" destOrd="0" presId="urn:microsoft.com/office/officeart/2005/8/layout/hList7"/>
    <dgm:cxn modelId="{56EE1273-3277-4EC0-8277-C1C444AD0196}" type="presOf" srcId="{CDE16F90-1DEA-421B-A6F0-608F14C1D4F9}" destId="{71D58E08-DC00-4D14-B577-C166729B61A6}" srcOrd="0" destOrd="0" presId="urn:microsoft.com/office/officeart/2005/8/layout/hList7"/>
    <dgm:cxn modelId="{A0BEA988-F5BD-405C-BB70-E16027C0D4FE}" type="presParOf" srcId="{71D58E08-DC00-4D14-B577-C166729B61A6}" destId="{EFE1159F-AABA-422A-8CCE-ABEA8830459F}" srcOrd="0" destOrd="0" presId="urn:microsoft.com/office/officeart/2005/8/layout/hList7"/>
    <dgm:cxn modelId="{159C2493-FF67-4638-8651-22838C7CB761}" type="presParOf" srcId="{71D58E08-DC00-4D14-B577-C166729B61A6}" destId="{2DC96D9E-4505-4AFC-9D3B-656B099FFEBB}" srcOrd="1" destOrd="0" presId="urn:microsoft.com/office/officeart/2005/8/layout/hList7"/>
    <dgm:cxn modelId="{E9EA7551-0A27-4F60-8979-3714E7332278}" type="presParOf" srcId="{2DC96D9E-4505-4AFC-9D3B-656B099FFEBB}" destId="{69729884-F2BF-490C-BC4E-B2698E149704}" srcOrd="0" destOrd="0" presId="urn:microsoft.com/office/officeart/2005/8/layout/hList7"/>
    <dgm:cxn modelId="{9843DEFF-641E-418D-A26D-88E46F2E358A}" type="presParOf" srcId="{69729884-F2BF-490C-BC4E-B2698E149704}" destId="{04839546-B346-41EB-B231-2CD12D8457E5}" srcOrd="0" destOrd="0" presId="urn:microsoft.com/office/officeart/2005/8/layout/hList7"/>
    <dgm:cxn modelId="{E9AFF6CA-EF8F-4D3D-B07E-859B8828401B}" type="presParOf" srcId="{69729884-F2BF-490C-BC4E-B2698E149704}" destId="{529985C5-F6CD-4836-B08B-2B9A276AB005}" srcOrd="1" destOrd="0" presId="urn:microsoft.com/office/officeart/2005/8/layout/hList7"/>
    <dgm:cxn modelId="{044B91CE-067E-4495-AB28-A248EF367A43}" type="presParOf" srcId="{69729884-F2BF-490C-BC4E-B2698E149704}" destId="{88972C09-215C-45FB-B77D-AD262C8D3BB7}" srcOrd="2" destOrd="0" presId="urn:microsoft.com/office/officeart/2005/8/layout/hList7"/>
    <dgm:cxn modelId="{361EF18B-4594-4F81-9E9D-EC9C67FA8AE9}" type="presParOf" srcId="{69729884-F2BF-490C-BC4E-B2698E149704}" destId="{3E98ABE1-F010-43CC-82D4-4A375E187F78}" srcOrd="3" destOrd="0" presId="urn:microsoft.com/office/officeart/2005/8/layout/hList7"/>
    <dgm:cxn modelId="{8B1DF714-E9BF-4EF6-B75B-7630A92F0717}" type="presParOf" srcId="{2DC96D9E-4505-4AFC-9D3B-656B099FFEBB}" destId="{D9C26A4D-2495-4E64-8359-4134C37FBB3F}" srcOrd="1" destOrd="0" presId="urn:microsoft.com/office/officeart/2005/8/layout/hList7"/>
    <dgm:cxn modelId="{E7AA7692-2CE5-4033-9D70-1CE4D1AD8FAD}" type="presParOf" srcId="{2DC96D9E-4505-4AFC-9D3B-656B099FFEBB}" destId="{176C38A5-85E7-4609-800F-EE64DAB6E5F7}" srcOrd="2" destOrd="0" presId="urn:microsoft.com/office/officeart/2005/8/layout/hList7"/>
    <dgm:cxn modelId="{4A566ABD-DC56-4508-B2F2-1E8CEA672D54}" type="presParOf" srcId="{176C38A5-85E7-4609-800F-EE64DAB6E5F7}" destId="{3FBC073A-7B7D-4C19-A854-FDABB777B314}" srcOrd="0" destOrd="0" presId="urn:microsoft.com/office/officeart/2005/8/layout/hList7"/>
    <dgm:cxn modelId="{FD065006-05C0-46EF-AF12-2059386FEFF7}" type="presParOf" srcId="{176C38A5-85E7-4609-800F-EE64DAB6E5F7}" destId="{1987BEF7-8BE8-4969-AEE8-F6F85D94CCA7}" srcOrd="1" destOrd="0" presId="urn:microsoft.com/office/officeart/2005/8/layout/hList7"/>
    <dgm:cxn modelId="{4CDFFD32-014B-48C9-87C5-487489DDA7C8}" type="presParOf" srcId="{176C38A5-85E7-4609-800F-EE64DAB6E5F7}" destId="{B081A622-121C-4292-864E-036C0197DCD7}" srcOrd="2" destOrd="0" presId="urn:microsoft.com/office/officeart/2005/8/layout/hList7"/>
    <dgm:cxn modelId="{9929E9B8-2AE9-4945-80FA-94B12F551010}" type="presParOf" srcId="{176C38A5-85E7-4609-800F-EE64DAB6E5F7}" destId="{F944F090-DE1B-4379-A98D-B6337FEA9315}" srcOrd="3" destOrd="0" presId="urn:microsoft.com/office/officeart/2005/8/layout/hList7"/>
    <dgm:cxn modelId="{518F5DE4-EC65-4273-9989-B117A96B7C58}" type="presParOf" srcId="{2DC96D9E-4505-4AFC-9D3B-656B099FFEBB}" destId="{23FE3C44-DFEC-439A-9B8A-B751FC248A30}" srcOrd="3" destOrd="0" presId="urn:microsoft.com/office/officeart/2005/8/layout/hList7"/>
    <dgm:cxn modelId="{05341EB3-9E7B-41C0-AC9E-D6C9A9F5CA90}" type="presParOf" srcId="{2DC96D9E-4505-4AFC-9D3B-656B099FFEBB}" destId="{78720E4F-2F80-40BA-B0F7-A92DD29164BA}" srcOrd="4" destOrd="0" presId="urn:microsoft.com/office/officeart/2005/8/layout/hList7"/>
    <dgm:cxn modelId="{24B6D7BA-BF2B-4EAE-9989-14FC5B7E8E2A}" type="presParOf" srcId="{78720E4F-2F80-40BA-B0F7-A92DD29164BA}" destId="{FD1DED75-A5C5-41B8-8BBB-7137A1F361B9}" srcOrd="0" destOrd="0" presId="urn:microsoft.com/office/officeart/2005/8/layout/hList7"/>
    <dgm:cxn modelId="{27669534-886F-4CF0-9EE6-F4DAF968BC2D}" type="presParOf" srcId="{78720E4F-2F80-40BA-B0F7-A92DD29164BA}" destId="{90CA674E-5EB0-4539-8DC8-02E31DF1E628}" srcOrd="1" destOrd="0" presId="urn:microsoft.com/office/officeart/2005/8/layout/hList7"/>
    <dgm:cxn modelId="{27637645-F3E4-40F0-9535-2FEDA3E9C423}" type="presParOf" srcId="{78720E4F-2F80-40BA-B0F7-A92DD29164BA}" destId="{5F0382EC-C262-4983-8764-9EED017A0965}" srcOrd="2" destOrd="0" presId="urn:microsoft.com/office/officeart/2005/8/layout/hList7"/>
    <dgm:cxn modelId="{14395122-7932-42ED-BC6D-B6D83C492A45}" type="presParOf" srcId="{78720E4F-2F80-40BA-B0F7-A92DD29164BA}" destId="{BD7FEED2-F482-4376-A4DA-04A6E543DD51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839546-B346-41EB-B231-2CD12D8457E5}">
      <dsp:nvSpPr>
        <dsp:cNvPr id="0" name=""/>
        <dsp:cNvSpPr/>
      </dsp:nvSpPr>
      <dsp:spPr>
        <a:xfrm>
          <a:off x="1727" y="0"/>
          <a:ext cx="2688282" cy="4830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People living alone with dementia</a:t>
          </a:r>
          <a:endParaRPr lang="en-US" sz="2400" kern="1200" dirty="0"/>
        </a:p>
      </dsp:txBody>
      <dsp:txXfrm>
        <a:off x="1727" y="1932305"/>
        <a:ext cx="2688282" cy="1932305"/>
      </dsp:txXfrm>
    </dsp:sp>
    <dsp:sp modelId="{3E98ABE1-F010-43CC-82D4-4A375E187F78}">
      <dsp:nvSpPr>
        <dsp:cNvPr id="0" name=""/>
        <dsp:cNvSpPr/>
      </dsp:nvSpPr>
      <dsp:spPr>
        <a:xfrm>
          <a:off x="405737" y="207137"/>
          <a:ext cx="1880263" cy="1774060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BC073A-7B7D-4C19-A854-FDABB777B314}">
      <dsp:nvSpPr>
        <dsp:cNvPr id="0" name=""/>
        <dsp:cNvSpPr/>
      </dsp:nvSpPr>
      <dsp:spPr>
        <a:xfrm>
          <a:off x="2770658" y="0"/>
          <a:ext cx="2688282" cy="4830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Intellectual disability aging into dementia</a:t>
          </a:r>
          <a:endParaRPr lang="en-US" sz="2400" kern="1200" dirty="0"/>
        </a:p>
      </dsp:txBody>
      <dsp:txXfrm>
        <a:off x="2770658" y="1932305"/>
        <a:ext cx="2688282" cy="1932305"/>
      </dsp:txXfrm>
    </dsp:sp>
    <dsp:sp modelId="{F944F090-DE1B-4379-A98D-B6337FEA9315}">
      <dsp:nvSpPr>
        <dsp:cNvPr id="0" name=""/>
        <dsp:cNvSpPr/>
      </dsp:nvSpPr>
      <dsp:spPr>
        <a:xfrm>
          <a:off x="3310477" y="283338"/>
          <a:ext cx="1608644" cy="1621658"/>
        </a:xfrm>
        <a:prstGeom prst="round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1DED75-A5C5-41B8-8BBB-7137A1F361B9}">
      <dsp:nvSpPr>
        <dsp:cNvPr id="0" name=""/>
        <dsp:cNvSpPr/>
      </dsp:nvSpPr>
      <dsp:spPr>
        <a:xfrm>
          <a:off x="5539589" y="0"/>
          <a:ext cx="2688282" cy="4830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Behavioral symptom management &amp; consultation</a:t>
          </a:r>
          <a:endParaRPr lang="en-US" sz="2400" kern="1200" dirty="0"/>
        </a:p>
      </dsp:txBody>
      <dsp:txXfrm>
        <a:off x="5539589" y="1932305"/>
        <a:ext cx="2688282" cy="1932305"/>
      </dsp:txXfrm>
    </dsp:sp>
    <dsp:sp modelId="{BD7FEED2-F482-4376-A4DA-04A6E543DD51}">
      <dsp:nvSpPr>
        <dsp:cNvPr id="0" name=""/>
        <dsp:cNvSpPr/>
      </dsp:nvSpPr>
      <dsp:spPr>
        <a:xfrm>
          <a:off x="6079408" y="289845"/>
          <a:ext cx="1608644" cy="1608644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E1159F-AABA-422A-8CCE-ABEA8830459F}">
      <dsp:nvSpPr>
        <dsp:cNvPr id="0" name=""/>
        <dsp:cNvSpPr/>
      </dsp:nvSpPr>
      <dsp:spPr>
        <a:xfrm>
          <a:off x="329183" y="3864610"/>
          <a:ext cx="7571232" cy="72461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6E7B8-AD4B-47BD-9ED2-4EBA54E6E5B4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4DF53-8CCC-4193-A363-D35168AFE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33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D1928C4-EB6A-4D7D-954A-E24760415C61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25DA32-D7E8-4A03-9FF4-9A8FC97A6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38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5DA32-D7E8-4A03-9FF4-9A8FC97A6E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43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5DA32-D7E8-4A03-9FF4-9A8FC97A6E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8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5DA32-D7E8-4A03-9FF4-9A8FC97A6E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21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5DA32-D7E8-4A03-9FF4-9A8FC97A6E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52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 Maine, 3,500 people with ID/DD live at home with a caregiver over the age of 60.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75% of those</a:t>
            </a:r>
            <a:r>
              <a:rPr lang="en-US" sz="1600" baseline="0" dirty="0" smtClean="0"/>
              <a:t> with Down Syndrome have Alzheimer’s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aseline="0" dirty="0" smtClean="0"/>
              <a:t>By age 40 25% show symptoms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5DA32-D7E8-4A03-9FF4-9A8FC97A6E9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05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5DA32-D7E8-4A03-9FF4-9A8FC97A6E9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8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5DA32-D7E8-4A03-9FF4-9A8FC97A6E9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1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5DA32-D7E8-4A03-9FF4-9A8FC97A6E9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75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0"/>
            <a:ext cx="3008313" cy="3687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5943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kblackstone@smaaa.org" TargetMode="External"/><Relationship Id="rId7" Type="http://schemas.openxmlformats.org/officeDocument/2006/relationships/hyperlink" Target="mailto:lsamia@usm.maine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rkanderson@smaaa.org" TargetMode="External"/><Relationship Id="rId5" Type="http://schemas.openxmlformats.org/officeDocument/2006/relationships/hyperlink" Target="mailto:aosullivan@smaaa.org" TargetMode="External"/><Relationship Id="rId4" Type="http://schemas.openxmlformats.org/officeDocument/2006/relationships/hyperlink" Target="mailto:lweaver@smaaa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400" y="1720840"/>
            <a:ext cx="73152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407CCA"/>
                </a:solidFill>
                <a:latin typeface="Trajan Pro" pitchFamily="18" charset="0"/>
              </a:rPr>
              <a:t>Southern Maine ADI Grant </a:t>
            </a:r>
            <a:r>
              <a:rPr lang="en-US" sz="5400" b="1" dirty="0" smtClean="0">
                <a:solidFill>
                  <a:srgbClr val="407CCA"/>
                </a:solidFill>
                <a:latin typeface="Trajan Pro" pitchFamily="18" charset="0"/>
              </a:rPr>
              <a:t>Overview</a:t>
            </a:r>
            <a:endParaRPr lang="en-US" sz="5400" b="1" dirty="0" smtClean="0">
              <a:solidFill>
                <a:srgbClr val="407CCA"/>
              </a:solidFill>
              <a:latin typeface="Trajan Pro" pitchFamily="18" charset="0"/>
            </a:endParaRPr>
          </a:p>
          <a:p>
            <a:pPr algn="ctr"/>
            <a:endParaRPr lang="en-US" sz="5400" b="1" dirty="0" smtClean="0">
              <a:solidFill>
                <a:srgbClr val="407CCA"/>
              </a:solidFill>
              <a:latin typeface="Trajan Pro" pitchFamily="18" charset="0"/>
            </a:endParaRPr>
          </a:p>
          <a:p>
            <a:pPr algn="ctr"/>
            <a:r>
              <a:rPr lang="en-US" sz="2800" i="1" dirty="0" smtClean="0"/>
              <a:t>MCHQS: September14</a:t>
            </a:r>
            <a:r>
              <a:rPr lang="en-US" sz="2800" i="1" dirty="0" smtClean="0"/>
              <a:t>, 2015</a:t>
            </a:r>
          </a:p>
        </p:txBody>
      </p:sp>
    </p:spTree>
    <p:extLst>
      <p:ext uri="{BB962C8B-B14F-4D97-AF65-F5344CB8AC3E}">
        <p14:creationId xmlns:p14="http://schemas.microsoft.com/office/powerpoint/2010/main" val="45445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7CCA"/>
                </a:solidFill>
              </a:rPr>
              <a:t>ADI Project  Contacts</a:t>
            </a:r>
            <a:endParaRPr lang="en-US" dirty="0">
              <a:solidFill>
                <a:srgbClr val="407CC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407CCA"/>
                </a:solidFill>
              </a:rPr>
              <a:t>Katlyn Blackstone</a:t>
            </a:r>
            <a:r>
              <a:rPr lang="en-US" sz="2800" dirty="0" smtClean="0"/>
              <a:t>, Project Director</a:t>
            </a:r>
            <a:r>
              <a:rPr lang="en-US" sz="2800" smtClean="0"/>
              <a:t>, 396-6552 </a:t>
            </a:r>
            <a:r>
              <a:rPr lang="en-US" sz="2800" dirty="0" smtClean="0">
                <a:hlinkClick r:id="rId3"/>
              </a:rPr>
              <a:t>kblackston</a:t>
            </a:r>
            <a:r>
              <a:rPr lang="en-US" sz="2800" dirty="0" smtClean="0">
                <a:solidFill>
                  <a:srgbClr val="407CCA"/>
                </a:solidFill>
                <a:hlinkClick r:id="rId3"/>
              </a:rPr>
              <a:t>e</a:t>
            </a:r>
            <a:r>
              <a:rPr lang="en-US" sz="2800" dirty="0" smtClean="0">
                <a:hlinkClick r:id="rId3"/>
              </a:rPr>
              <a:t>@smaaa.org</a:t>
            </a:r>
            <a:r>
              <a:rPr lang="en-US" sz="2800" dirty="0" smtClean="0"/>
              <a:t>  </a:t>
            </a:r>
          </a:p>
          <a:p>
            <a:r>
              <a:rPr lang="en-US" sz="2800" dirty="0" smtClean="0">
                <a:solidFill>
                  <a:srgbClr val="407CCA"/>
                </a:solidFill>
              </a:rPr>
              <a:t>Liz Weaver</a:t>
            </a:r>
            <a:r>
              <a:rPr lang="en-US" sz="2800" dirty="0" smtClean="0"/>
              <a:t>, Project Manager, 396-6578, </a:t>
            </a:r>
            <a:r>
              <a:rPr lang="en-US" sz="2800" dirty="0" smtClean="0">
                <a:hlinkClick r:id="rId4"/>
              </a:rPr>
              <a:t>lweaver@smaaa.org</a:t>
            </a:r>
            <a:r>
              <a:rPr lang="en-US" sz="2800" dirty="0" smtClean="0"/>
              <a:t> </a:t>
            </a:r>
          </a:p>
          <a:p>
            <a:r>
              <a:rPr lang="en-US" sz="2800" dirty="0" smtClean="0">
                <a:solidFill>
                  <a:srgbClr val="407CCA"/>
                </a:solidFill>
              </a:rPr>
              <a:t>Ann O’Sullivan</a:t>
            </a:r>
            <a:r>
              <a:rPr lang="en-US" sz="2800" dirty="0" smtClean="0"/>
              <a:t>, Family Caregiver Coordinator, 396-6541, </a:t>
            </a:r>
            <a:r>
              <a:rPr lang="en-US" sz="2800" dirty="0" smtClean="0">
                <a:hlinkClick r:id="rId5"/>
              </a:rPr>
              <a:t>aosullivan@smaaa.org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407CCA"/>
                </a:solidFill>
              </a:rPr>
              <a:t>Mark Anderson</a:t>
            </a:r>
            <a:r>
              <a:rPr lang="en-US" sz="2800" dirty="0" smtClean="0"/>
              <a:t>, Community Health Worker Specialist, 396-6534, </a:t>
            </a:r>
            <a:r>
              <a:rPr lang="en-US" sz="2800" dirty="0" smtClean="0">
                <a:hlinkClick r:id="rId6"/>
              </a:rPr>
              <a:t>markanderson@smaaa.org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407CCA"/>
                </a:solidFill>
              </a:rPr>
              <a:t>Linda Samia</a:t>
            </a:r>
            <a:r>
              <a:rPr lang="en-US" sz="2800" dirty="0" smtClean="0"/>
              <a:t>, Project Evaluator, University of Southern Maine, </a:t>
            </a:r>
            <a:r>
              <a:rPr lang="en-US" sz="2800" dirty="0" smtClean="0">
                <a:hlinkClick r:id="rId7"/>
              </a:rPr>
              <a:t>lsamia@usm.maine.edu</a:t>
            </a:r>
            <a:r>
              <a:rPr lang="en-US" sz="2800" dirty="0" smtClean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4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43200" y="304800"/>
            <a:ext cx="5943600" cy="12192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407CCA"/>
                </a:solidFill>
              </a:rPr>
              <a:t>ADI Grant</a:t>
            </a:r>
            <a:endParaRPr lang="en-US" sz="3200" b="1" dirty="0">
              <a:solidFill>
                <a:srgbClr val="407CCA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Alzheimer’s Disease Initiative </a:t>
            </a:r>
            <a:r>
              <a:rPr lang="en-US" dirty="0"/>
              <a:t>(</a:t>
            </a:r>
            <a:r>
              <a:rPr lang="en-US" b="1" dirty="0" smtClean="0"/>
              <a:t>ADI</a:t>
            </a:r>
            <a:r>
              <a:rPr lang="en-US" dirty="0" smtClean="0"/>
              <a:t>) grant from Administration for Community Living (ACL)</a:t>
            </a:r>
          </a:p>
          <a:p>
            <a:r>
              <a:rPr lang="en-US" dirty="0" smtClean="0"/>
              <a:t>Duration: </a:t>
            </a:r>
            <a:r>
              <a:rPr lang="en-US" b="1" dirty="0" smtClean="0">
                <a:solidFill>
                  <a:srgbClr val="54944E"/>
                </a:solidFill>
              </a:rPr>
              <a:t>10/1/14 – 9/30/17- 	</a:t>
            </a:r>
            <a:r>
              <a:rPr lang="en-US" dirty="0" smtClean="0"/>
              <a:t>3 years</a:t>
            </a:r>
          </a:p>
          <a:p>
            <a:r>
              <a:rPr lang="en-US" b="1" dirty="0" smtClean="0">
                <a:solidFill>
                  <a:srgbClr val="54944E"/>
                </a:solidFill>
              </a:rPr>
              <a:t>Partners</a:t>
            </a:r>
            <a:r>
              <a:rPr lang="en-US" b="1" dirty="0" smtClean="0"/>
              <a:t>:</a:t>
            </a:r>
            <a:r>
              <a:rPr lang="en-US" dirty="0" smtClean="0"/>
              <a:t> MMC Geriatric Center; Alzheimer’s Association, Maine Chapter; Community Partner’s Inc.; and University of Southern </a:t>
            </a:r>
            <a:r>
              <a:rPr lang="en-US" dirty="0" smtClean="0"/>
              <a:t>Maine; others identified during project period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07CCA"/>
                </a:solidFill>
              </a:rPr>
              <a:t>ADI Goal</a:t>
            </a:r>
            <a:endParaRPr lang="en-US" b="1" dirty="0">
              <a:solidFill>
                <a:srgbClr val="407CC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Provide a </a:t>
            </a:r>
            <a:r>
              <a:rPr lang="en-US" sz="4000" u="sng" dirty="0" smtClean="0"/>
              <a:t>more</a:t>
            </a:r>
            <a:r>
              <a:rPr lang="en-US" sz="4000" dirty="0" smtClean="0"/>
              <a:t> comprehensive and sustainable </a:t>
            </a:r>
            <a:r>
              <a:rPr lang="en-US" sz="4000" b="1" dirty="0" smtClean="0">
                <a:solidFill>
                  <a:srgbClr val="407CCA"/>
                </a:solidFill>
              </a:rPr>
              <a:t>NETWORK</a:t>
            </a:r>
            <a:r>
              <a:rPr lang="en-US" sz="4000" dirty="0" smtClean="0"/>
              <a:t> of </a:t>
            </a:r>
            <a:r>
              <a:rPr lang="en-US" sz="4000" b="1" dirty="0" smtClean="0"/>
              <a:t>training</a:t>
            </a:r>
            <a:r>
              <a:rPr lang="en-US" sz="4000" dirty="0" smtClean="0"/>
              <a:t>, </a:t>
            </a:r>
            <a:r>
              <a:rPr lang="en-US" sz="4000" b="1" dirty="0" smtClean="0"/>
              <a:t>referral</a:t>
            </a:r>
            <a:r>
              <a:rPr lang="en-US" sz="4000" dirty="0" smtClean="0"/>
              <a:t>, and </a:t>
            </a:r>
            <a:r>
              <a:rPr lang="en-US" sz="4000" b="1" dirty="0" smtClean="0"/>
              <a:t>person-centered services </a:t>
            </a:r>
            <a:r>
              <a:rPr lang="en-US" sz="4000" dirty="0" smtClean="0"/>
              <a:t>to support individuals living with dementia and their family caregivers</a:t>
            </a:r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2123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ADI Major Elements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2202967"/>
              </p:ext>
            </p:extLst>
          </p:nvPr>
        </p:nvGraphicFramePr>
        <p:xfrm>
          <a:off x="457200" y="1295400"/>
          <a:ext cx="82296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2125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743200" y="152400"/>
            <a:ext cx="5943600" cy="1295400"/>
          </a:xfrm>
        </p:spPr>
        <p:txBody>
          <a:bodyPr/>
          <a:lstStyle/>
          <a:p>
            <a:r>
              <a:rPr lang="en-US" sz="4800" dirty="0" smtClean="0"/>
              <a:t>Dementia is a </a:t>
            </a:r>
            <a:br>
              <a:rPr lang="en-US" sz="4800" dirty="0" smtClean="0"/>
            </a:br>
            <a:r>
              <a:rPr lang="en-US" sz="4800" dirty="0" smtClean="0"/>
              <a:t>Game </a:t>
            </a:r>
            <a:r>
              <a:rPr lang="en-US" sz="4800" dirty="0"/>
              <a:t>C</a:t>
            </a:r>
            <a:r>
              <a:rPr lang="en-US" sz="4800" dirty="0" smtClean="0"/>
              <a:t>hanger</a:t>
            </a:r>
            <a:endParaRPr lang="en-US" sz="48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r>
              <a:rPr lang="en-US" sz="4400" b="1" dirty="0" smtClean="0">
                <a:solidFill>
                  <a:schemeClr val="tx2"/>
                </a:solidFill>
              </a:rPr>
              <a:t>From</a:t>
            </a:r>
            <a:endParaRPr lang="en-US" sz="44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chemeClr val="tx2"/>
                </a:solidFill>
              </a:rPr>
              <a:t>Rehabilitation</a:t>
            </a:r>
            <a:endParaRPr lang="en-US" sz="4400" b="1" dirty="0">
              <a:solidFill>
                <a:schemeClr val="tx2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400" b="1" dirty="0" smtClean="0">
                <a:solidFill>
                  <a:srgbClr val="00B050"/>
                </a:solidFill>
              </a:rPr>
              <a:t>To</a:t>
            </a:r>
            <a:endParaRPr lang="en-US" sz="4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rgbClr val="00B050"/>
                </a:solidFill>
              </a:rPr>
              <a:t>H</a:t>
            </a:r>
            <a:r>
              <a:rPr lang="en-US" sz="4400" b="1" dirty="0" smtClean="0">
                <a:solidFill>
                  <a:srgbClr val="00B050"/>
                </a:solidFill>
              </a:rPr>
              <a:t>abilitation</a:t>
            </a:r>
            <a:endParaRPr lang="en-US" sz="4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641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Aging into Dementia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with Down syndrome </a:t>
            </a:r>
          </a:p>
          <a:p>
            <a:r>
              <a:rPr lang="en-US" dirty="0" smtClean="0"/>
              <a:t>People with ID experiencing age-related health issues</a:t>
            </a:r>
          </a:p>
          <a:p>
            <a:r>
              <a:rPr lang="en-US" dirty="0" smtClean="0"/>
              <a:t>Caregivers of people with ID who are themselves aging</a:t>
            </a:r>
          </a:p>
          <a:p>
            <a:r>
              <a:rPr lang="en-US" dirty="0" smtClean="0"/>
              <a:t>Other family members assuming the role of primary caregivers</a:t>
            </a:r>
          </a:p>
          <a:p>
            <a:r>
              <a:rPr lang="en-US" dirty="0" smtClean="0"/>
              <a:t>Paid staff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568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07CCA"/>
                </a:solidFill>
              </a:rPr>
              <a:t>ADI Services </a:t>
            </a:r>
            <a:r>
              <a:rPr lang="en-US" b="1" dirty="0" smtClean="0">
                <a:solidFill>
                  <a:srgbClr val="407CCA"/>
                </a:solidFill>
              </a:rPr>
              <a:t>for People with ID Aging into </a:t>
            </a:r>
            <a:r>
              <a:rPr lang="en-US" dirty="0" smtClean="0">
                <a:solidFill>
                  <a:srgbClr val="407CCA"/>
                </a:solidFill>
              </a:rPr>
              <a:t>Dementia</a:t>
            </a:r>
            <a:endParaRPr lang="en-US" b="1" dirty="0">
              <a:solidFill>
                <a:srgbClr val="407CCA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3" t="8706" r="21866" b="11415"/>
          <a:stretch/>
        </p:blipFill>
        <p:spPr>
          <a:xfrm>
            <a:off x="3856826" y="2286000"/>
            <a:ext cx="5100294" cy="3488982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Two Adult Day Service Centers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Outreach to identify those not in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NTG T</a:t>
            </a:r>
            <a:r>
              <a:rPr lang="en-US" sz="1800" dirty="0" smtClean="0"/>
              <a:t>raining </a:t>
            </a:r>
            <a:r>
              <a:rPr lang="en-US" sz="1800" dirty="0" smtClean="0"/>
              <a:t>for family and paid </a:t>
            </a:r>
            <a:r>
              <a:rPr lang="en-US" sz="1800" dirty="0" smtClean="0"/>
              <a:t>caregivers *</a:t>
            </a: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Family Caregiver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N</a:t>
            </a:r>
            <a:r>
              <a:rPr lang="en-US" sz="1800" dirty="0" smtClean="0"/>
              <a:t>etworking  and information sharing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Increase I&amp;R knowledge and referral capacity</a:t>
            </a:r>
          </a:p>
          <a:p>
            <a:endParaRPr lang="en-US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*National Task Group on Agingand Disabilities Curriculum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91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07CCA"/>
                </a:solidFill>
              </a:rPr>
              <a:t>Expanded Services for Family Caregivers</a:t>
            </a:r>
            <a:endParaRPr lang="en-US" b="1" dirty="0">
              <a:solidFill>
                <a:srgbClr val="407CC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100" dirty="0" smtClean="0">
              <a:solidFill>
                <a:srgbClr val="407CCA"/>
              </a:solidFill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/>
              <a:t>Allen </a:t>
            </a:r>
            <a:r>
              <a:rPr lang="en-US" sz="1700" dirty="0" smtClean="0"/>
              <a:t>Cognitive assessment of </a:t>
            </a:r>
            <a:r>
              <a:rPr lang="en-US" sz="1700" dirty="0" smtClean="0"/>
              <a:t>Adult Day members</a:t>
            </a:r>
            <a:endParaRPr lang="en-US" sz="17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/>
              <a:t>ID and dementia</a:t>
            </a:r>
            <a:r>
              <a:rPr lang="en-US" sz="1700" dirty="0" smtClean="0"/>
              <a:t> </a:t>
            </a:r>
            <a:r>
              <a:rPr lang="en-US" sz="1700" dirty="0" smtClean="0"/>
              <a:t>training for ADS </a:t>
            </a:r>
            <a:r>
              <a:rPr lang="en-US" sz="1700" dirty="0" smtClean="0"/>
              <a:t>and other paid staff</a:t>
            </a:r>
            <a:endParaRPr lang="en-US" sz="17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/>
              <a:t>NTG Training for family </a:t>
            </a:r>
            <a:r>
              <a:rPr lang="en-US" sz="1700" dirty="0" smtClean="0"/>
              <a:t>caregivers of people with 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/>
              <a:t>Embedded Caregiver Specialist at MMC Geriatric Center</a:t>
            </a:r>
            <a:endParaRPr lang="en-US" sz="17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118" y="1219200"/>
            <a:ext cx="4280482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35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07CCA"/>
                </a:solidFill>
              </a:rPr>
              <a:t>Network outcomes</a:t>
            </a:r>
            <a:endParaRPr lang="en-US" b="1" dirty="0">
              <a:solidFill>
                <a:srgbClr val="407CCA"/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116" y="1676400"/>
            <a:ext cx="5143500" cy="3429000"/>
          </a:xfrm>
        </p:spPr>
      </p:pic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Integration </a:t>
            </a:r>
            <a:r>
              <a:rPr lang="en-US" sz="1800" dirty="0" smtClean="0"/>
              <a:t>of SMAA </a:t>
            </a:r>
            <a:r>
              <a:rPr lang="en-US" sz="1800" dirty="0"/>
              <a:t>programs </a:t>
            </a: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Upgraded staff and volunteer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Increased community awareness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Aging </a:t>
            </a:r>
            <a:r>
              <a:rPr lang="en-US" sz="1800" dirty="0" smtClean="0"/>
              <a:t>and ID </a:t>
            </a:r>
            <a:r>
              <a:rPr lang="en-US" sz="1800" dirty="0" smtClean="0"/>
              <a:t>provider information sharing and collaboration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Collaboration/contracts with public and private payers</a:t>
            </a:r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77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munity Services PowerPoint Template 1.5.2015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MAA PowerPoint">
      <a:majorFont>
        <a:latin typeface="Trajan Pro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Community Services PowerPoint Template 1.5.2015</Template>
  <TotalTime>795</TotalTime>
  <Words>330</Words>
  <Application>Microsoft Office PowerPoint</Application>
  <PresentationFormat>On-screen Show (4:3)</PresentationFormat>
  <Paragraphs>68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Community Services PowerPoint Template 1.5.2015</vt:lpstr>
      <vt:lpstr>PowerPoint Presentation</vt:lpstr>
      <vt:lpstr>ADI Grant</vt:lpstr>
      <vt:lpstr>ADI Goal</vt:lpstr>
      <vt:lpstr>ADI Major Elements</vt:lpstr>
      <vt:lpstr>Dementia is a  Game Changer</vt:lpstr>
      <vt:lpstr>Aging into Dementia</vt:lpstr>
      <vt:lpstr>ADI Services for People with ID Aging into Dementia</vt:lpstr>
      <vt:lpstr>Expanded Services for Family Caregivers</vt:lpstr>
      <vt:lpstr>Network outcomes</vt:lpstr>
      <vt:lpstr>ADI Project  Contacts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Weaver</dc:creator>
  <cp:lastModifiedBy>Liz Weaver</cp:lastModifiedBy>
  <cp:revision>55</cp:revision>
  <cp:lastPrinted>2015-08-06T21:33:46Z</cp:lastPrinted>
  <dcterms:created xsi:type="dcterms:W3CDTF">2015-04-29T14:28:14Z</dcterms:created>
  <dcterms:modified xsi:type="dcterms:W3CDTF">2015-09-14T13:25:11Z</dcterms:modified>
</cp:coreProperties>
</file>