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1"/>
  </p:sldMasterIdLst>
  <p:notesMasterIdLst>
    <p:notesMasterId r:id="rId13"/>
  </p:notesMasterIdLst>
  <p:handoutMasterIdLst>
    <p:handoutMasterId r:id="rId14"/>
  </p:handoutMasterIdLst>
  <p:sldIdLst>
    <p:sldId id="256" r:id="rId2"/>
    <p:sldId id="276" r:id="rId3"/>
    <p:sldId id="284" r:id="rId4"/>
    <p:sldId id="278" r:id="rId5"/>
    <p:sldId id="277" r:id="rId6"/>
    <p:sldId id="279" r:id="rId7"/>
    <p:sldId id="280" r:id="rId8"/>
    <p:sldId id="281" r:id="rId9"/>
    <p:sldId id="282" r:id="rId10"/>
    <p:sldId id="283"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46" autoAdjust="0"/>
  </p:normalViewPr>
  <p:slideViewPr>
    <p:cSldViewPr>
      <p:cViewPr>
        <p:scale>
          <a:sx n="80" d="100"/>
          <a:sy n="80" d="100"/>
        </p:scale>
        <p:origin x="-1674" y="-1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F4B5FF9-3F27-41E6-8DD8-521D33D0DEF1}" type="datetimeFigureOut">
              <a:rPr lang="en-US" smtClean="0"/>
              <a:t>8/9/2015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6F4087F-3E0E-4CF8-82C4-A80626F6DAB2}" type="slidenum">
              <a:rPr lang="en-US" smtClean="0"/>
              <a:t>‹#›</a:t>
            </a:fld>
            <a:endParaRPr lang="en-US"/>
          </a:p>
        </p:txBody>
      </p:sp>
    </p:spTree>
    <p:extLst>
      <p:ext uri="{BB962C8B-B14F-4D97-AF65-F5344CB8AC3E}">
        <p14:creationId xmlns:p14="http://schemas.microsoft.com/office/powerpoint/2010/main" val="249771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55" tIns="46578" rIns="93155" bIns="46578"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55" tIns="46578" rIns="93155" bIns="46578" rtlCol="0"/>
          <a:lstStyle>
            <a:lvl1pPr algn="r">
              <a:defRPr sz="1200"/>
            </a:lvl1pPr>
          </a:lstStyle>
          <a:p>
            <a:fld id="{B4DA0260-D33C-467E-80BF-6B5AEC2ED4B6}" type="datetimeFigureOut">
              <a:rPr lang="en-US" smtClean="0"/>
              <a:t>8/9/2015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5" tIns="46578" rIns="93155" bIns="4657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5" tIns="46578" rIns="93155" bIns="465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5" tIns="46578" rIns="93155" bIns="465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5" tIns="46578" rIns="93155" bIns="46578" rtlCol="0" anchor="b"/>
          <a:lstStyle>
            <a:lvl1pPr algn="r">
              <a:defRPr sz="1200"/>
            </a:lvl1pPr>
          </a:lstStyle>
          <a:p>
            <a:fld id="{C8A9F27D-83D8-4CE4-B3BD-A4581E189851}" type="slidenum">
              <a:rPr lang="en-US" smtClean="0"/>
              <a:t>‹#›</a:t>
            </a:fld>
            <a:endParaRPr lang="en-US"/>
          </a:p>
        </p:txBody>
      </p:sp>
    </p:spTree>
    <p:extLst>
      <p:ext uri="{BB962C8B-B14F-4D97-AF65-F5344CB8AC3E}">
        <p14:creationId xmlns:p14="http://schemas.microsoft.com/office/powerpoint/2010/main" val="211434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2</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9F27D-83D8-4CE4-B3BD-A4581E189851}" type="slidenum">
              <a:rPr lang="en-US" smtClean="0"/>
              <a:t>11</a:t>
            </a:fld>
            <a:endParaRPr lang="en-US"/>
          </a:p>
        </p:txBody>
      </p:sp>
    </p:spTree>
    <p:extLst>
      <p:ext uri="{BB962C8B-B14F-4D97-AF65-F5344CB8AC3E}">
        <p14:creationId xmlns:p14="http://schemas.microsoft.com/office/powerpoint/2010/main" val="4260309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3</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4</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5</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6</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7</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8</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9</a:t>
            </a:fld>
            <a:endParaRPr lang="en-US"/>
          </a:p>
        </p:txBody>
      </p:sp>
    </p:spTree>
    <p:extLst>
      <p:ext uri="{BB962C8B-B14F-4D97-AF65-F5344CB8AC3E}">
        <p14:creationId xmlns:p14="http://schemas.microsoft.com/office/powerpoint/2010/main" val="4069494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A9F27D-83D8-4CE4-B3BD-A4581E189851}" type="slidenum">
              <a:rPr lang="en-US" smtClean="0"/>
              <a:t>10</a:t>
            </a:fld>
            <a:endParaRPr lang="en-US"/>
          </a:p>
        </p:txBody>
      </p:sp>
    </p:spTree>
    <p:extLst>
      <p:ext uri="{BB962C8B-B14F-4D97-AF65-F5344CB8AC3E}">
        <p14:creationId xmlns:p14="http://schemas.microsoft.com/office/powerpoint/2010/main" val="4069494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DA468-98B6-4FCC-9D33-34742454A6A2}" type="datetime1">
              <a:rPr lang="en-US" smtClean="0"/>
              <a:t>8/9/2015</a:t>
            </a:fld>
            <a:endParaRPr lang="en-US"/>
          </a:p>
        </p:txBody>
      </p:sp>
      <p:sp>
        <p:nvSpPr>
          <p:cNvPr id="5" name="Footer Placeholder 4"/>
          <p:cNvSpPr>
            <a:spLocks noGrp="1"/>
          </p:cNvSpPr>
          <p:nvPr>
            <p:ph type="ftr" sz="quarter" idx="11"/>
          </p:nvPr>
        </p:nvSpPr>
        <p:spPr/>
        <p:txBody>
          <a:bodyPr/>
          <a:lstStyle/>
          <a:p>
            <a:r>
              <a:rPr lang="en-US" smtClean="0"/>
              <a:t>Department of Health and Human Services</a:t>
            </a:r>
            <a:endParaRPr lang="en-US"/>
          </a:p>
        </p:txBody>
      </p:sp>
      <p:sp>
        <p:nvSpPr>
          <p:cNvPr id="6" name="Slide Number Placeholder 5"/>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324776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FA1B9-44AE-4F4E-88AD-856602E98887}" type="datetime1">
              <a:rPr lang="en-US" smtClean="0"/>
              <a:t>8/9/2015</a:t>
            </a:fld>
            <a:endParaRPr lang="en-US"/>
          </a:p>
        </p:txBody>
      </p:sp>
      <p:sp>
        <p:nvSpPr>
          <p:cNvPr id="5" name="Footer Placeholder 4"/>
          <p:cNvSpPr>
            <a:spLocks noGrp="1"/>
          </p:cNvSpPr>
          <p:nvPr>
            <p:ph type="ftr" sz="quarter" idx="11"/>
          </p:nvPr>
        </p:nvSpPr>
        <p:spPr/>
        <p:txBody>
          <a:bodyPr/>
          <a:lstStyle/>
          <a:p>
            <a:r>
              <a:rPr lang="en-US" smtClean="0"/>
              <a:t>Department of Health and Human Services</a:t>
            </a:r>
            <a:endParaRPr lang="en-US"/>
          </a:p>
        </p:txBody>
      </p:sp>
      <p:sp>
        <p:nvSpPr>
          <p:cNvPr id="6" name="Slide Number Placeholder 5"/>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147261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5FE64-9BEC-49F4-82FB-31B7242FA2F0}" type="datetime1">
              <a:rPr lang="en-US" smtClean="0"/>
              <a:t>8/9/2015</a:t>
            </a:fld>
            <a:endParaRPr lang="en-US"/>
          </a:p>
        </p:txBody>
      </p:sp>
      <p:sp>
        <p:nvSpPr>
          <p:cNvPr id="5" name="Footer Placeholder 4"/>
          <p:cNvSpPr>
            <a:spLocks noGrp="1"/>
          </p:cNvSpPr>
          <p:nvPr>
            <p:ph type="ftr" sz="quarter" idx="11"/>
          </p:nvPr>
        </p:nvSpPr>
        <p:spPr/>
        <p:txBody>
          <a:bodyPr/>
          <a:lstStyle/>
          <a:p>
            <a:r>
              <a:rPr lang="en-US" smtClean="0"/>
              <a:t>Department of Health and Human Services</a:t>
            </a:r>
            <a:endParaRPr lang="en-US"/>
          </a:p>
        </p:txBody>
      </p:sp>
      <p:sp>
        <p:nvSpPr>
          <p:cNvPr id="6" name="Slide Number Placeholder 5"/>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15159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FAAB8-64E8-4DEA-B8FE-F711A7B4C66E}" type="datetime1">
              <a:rPr lang="en-US" smtClean="0"/>
              <a:t>8/9/2015</a:t>
            </a:fld>
            <a:endParaRPr lang="en-US"/>
          </a:p>
        </p:txBody>
      </p:sp>
      <p:sp>
        <p:nvSpPr>
          <p:cNvPr id="5" name="Footer Placeholder 4"/>
          <p:cNvSpPr>
            <a:spLocks noGrp="1"/>
          </p:cNvSpPr>
          <p:nvPr>
            <p:ph type="ftr" sz="quarter" idx="11"/>
          </p:nvPr>
        </p:nvSpPr>
        <p:spPr/>
        <p:txBody>
          <a:bodyPr/>
          <a:lstStyle/>
          <a:p>
            <a:r>
              <a:rPr lang="en-US" smtClean="0"/>
              <a:t>Department of Health and Human Services</a:t>
            </a:r>
            <a:endParaRPr lang="en-US"/>
          </a:p>
        </p:txBody>
      </p:sp>
      <p:sp>
        <p:nvSpPr>
          <p:cNvPr id="6" name="Slide Number Placeholder 5"/>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387799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F5C0E-9EA4-4DA9-BAAA-51A51333D0DF}" type="datetime1">
              <a:rPr lang="en-US" smtClean="0"/>
              <a:t>8/9/2015</a:t>
            </a:fld>
            <a:endParaRPr lang="en-US"/>
          </a:p>
        </p:txBody>
      </p:sp>
      <p:sp>
        <p:nvSpPr>
          <p:cNvPr id="5" name="Footer Placeholder 4"/>
          <p:cNvSpPr>
            <a:spLocks noGrp="1"/>
          </p:cNvSpPr>
          <p:nvPr>
            <p:ph type="ftr" sz="quarter" idx="11"/>
          </p:nvPr>
        </p:nvSpPr>
        <p:spPr/>
        <p:txBody>
          <a:bodyPr/>
          <a:lstStyle/>
          <a:p>
            <a:r>
              <a:rPr lang="en-US" smtClean="0"/>
              <a:t>Department of Health and Human Services</a:t>
            </a:r>
            <a:endParaRPr lang="en-US"/>
          </a:p>
        </p:txBody>
      </p:sp>
      <p:sp>
        <p:nvSpPr>
          <p:cNvPr id="6" name="Slide Number Placeholder 5"/>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27337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D3F97-7E94-4400-8F13-79AC9F87E088}" type="datetime1">
              <a:rPr lang="en-US" smtClean="0"/>
              <a:t>8/9/2015</a:t>
            </a:fld>
            <a:endParaRPr lang="en-US"/>
          </a:p>
        </p:txBody>
      </p:sp>
      <p:sp>
        <p:nvSpPr>
          <p:cNvPr id="6" name="Footer Placeholder 5"/>
          <p:cNvSpPr>
            <a:spLocks noGrp="1"/>
          </p:cNvSpPr>
          <p:nvPr>
            <p:ph type="ftr" sz="quarter" idx="11"/>
          </p:nvPr>
        </p:nvSpPr>
        <p:spPr/>
        <p:txBody>
          <a:bodyPr/>
          <a:lstStyle/>
          <a:p>
            <a:r>
              <a:rPr lang="en-US" smtClean="0"/>
              <a:t>Department of Health and Human Services</a:t>
            </a:r>
            <a:endParaRPr lang="en-US"/>
          </a:p>
        </p:txBody>
      </p:sp>
      <p:sp>
        <p:nvSpPr>
          <p:cNvPr id="7" name="Slide Number Placeholder 6"/>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199072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B92CFF-C02A-4FB4-B410-14BFD95B3C6D}" type="datetime1">
              <a:rPr lang="en-US" smtClean="0"/>
              <a:t>8/9/2015</a:t>
            </a:fld>
            <a:endParaRPr lang="en-US"/>
          </a:p>
        </p:txBody>
      </p:sp>
      <p:sp>
        <p:nvSpPr>
          <p:cNvPr id="8" name="Footer Placeholder 7"/>
          <p:cNvSpPr>
            <a:spLocks noGrp="1"/>
          </p:cNvSpPr>
          <p:nvPr>
            <p:ph type="ftr" sz="quarter" idx="11"/>
          </p:nvPr>
        </p:nvSpPr>
        <p:spPr/>
        <p:txBody>
          <a:bodyPr/>
          <a:lstStyle/>
          <a:p>
            <a:r>
              <a:rPr lang="en-US" smtClean="0"/>
              <a:t>Department of Health and Human Services</a:t>
            </a:r>
            <a:endParaRPr lang="en-US"/>
          </a:p>
        </p:txBody>
      </p:sp>
      <p:sp>
        <p:nvSpPr>
          <p:cNvPr id="9" name="Slide Number Placeholder 8"/>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173953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713A9-B4C7-4F69-AAFB-CE031252A69E}" type="datetime1">
              <a:rPr lang="en-US" smtClean="0"/>
              <a:t>8/9/2015</a:t>
            </a:fld>
            <a:endParaRPr lang="en-US"/>
          </a:p>
        </p:txBody>
      </p:sp>
      <p:sp>
        <p:nvSpPr>
          <p:cNvPr id="4" name="Footer Placeholder 3"/>
          <p:cNvSpPr>
            <a:spLocks noGrp="1"/>
          </p:cNvSpPr>
          <p:nvPr>
            <p:ph type="ftr" sz="quarter" idx="11"/>
          </p:nvPr>
        </p:nvSpPr>
        <p:spPr/>
        <p:txBody>
          <a:bodyPr/>
          <a:lstStyle/>
          <a:p>
            <a:r>
              <a:rPr lang="en-US" smtClean="0"/>
              <a:t>Department of Health and Human Services</a:t>
            </a:r>
            <a:endParaRPr lang="en-US"/>
          </a:p>
        </p:txBody>
      </p:sp>
      <p:sp>
        <p:nvSpPr>
          <p:cNvPr id="5" name="Slide Number Placeholder 4"/>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368903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FA3D3-CF56-4971-9AF4-449DED1E4E06}" type="datetime1">
              <a:rPr lang="en-US" smtClean="0"/>
              <a:t>8/9/2015</a:t>
            </a:fld>
            <a:endParaRPr lang="en-US"/>
          </a:p>
        </p:txBody>
      </p:sp>
      <p:sp>
        <p:nvSpPr>
          <p:cNvPr id="3" name="Footer Placeholder 2"/>
          <p:cNvSpPr>
            <a:spLocks noGrp="1"/>
          </p:cNvSpPr>
          <p:nvPr>
            <p:ph type="ftr" sz="quarter" idx="11"/>
          </p:nvPr>
        </p:nvSpPr>
        <p:spPr/>
        <p:txBody>
          <a:bodyPr/>
          <a:lstStyle/>
          <a:p>
            <a:r>
              <a:rPr lang="en-US" smtClean="0"/>
              <a:t>Department of Health and Human Services</a:t>
            </a:r>
            <a:endParaRPr lang="en-US"/>
          </a:p>
        </p:txBody>
      </p:sp>
      <p:sp>
        <p:nvSpPr>
          <p:cNvPr id="4" name="Slide Number Placeholder 3"/>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265414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D435C-A6D4-49DC-8C5E-11125AA9820A}" type="datetime1">
              <a:rPr lang="en-US" smtClean="0"/>
              <a:t>8/9/2015</a:t>
            </a:fld>
            <a:endParaRPr lang="en-US"/>
          </a:p>
        </p:txBody>
      </p:sp>
      <p:sp>
        <p:nvSpPr>
          <p:cNvPr id="6" name="Footer Placeholder 5"/>
          <p:cNvSpPr>
            <a:spLocks noGrp="1"/>
          </p:cNvSpPr>
          <p:nvPr>
            <p:ph type="ftr" sz="quarter" idx="11"/>
          </p:nvPr>
        </p:nvSpPr>
        <p:spPr/>
        <p:txBody>
          <a:bodyPr/>
          <a:lstStyle/>
          <a:p>
            <a:r>
              <a:rPr lang="en-US" smtClean="0"/>
              <a:t>Department of Health and Human Services</a:t>
            </a:r>
            <a:endParaRPr lang="en-US"/>
          </a:p>
        </p:txBody>
      </p:sp>
      <p:sp>
        <p:nvSpPr>
          <p:cNvPr id="7" name="Slide Number Placeholder 6"/>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283193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EEBD5-F18F-49CB-A97A-3620D7A75F67}" type="datetime1">
              <a:rPr lang="en-US" smtClean="0"/>
              <a:t>8/9/2015</a:t>
            </a:fld>
            <a:endParaRPr lang="en-US"/>
          </a:p>
        </p:txBody>
      </p:sp>
      <p:sp>
        <p:nvSpPr>
          <p:cNvPr id="6" name="Footer Placeholder 5"/>
          <p:cNvSpPr>
            <a:spLocks noGrp="1"/>
          </p:cNvSpPr>
          <p:nvPr>
            <p:ph type="ftr" sz="quarter" idx="11"/>
          </p:nvPr>
        </p:nvSpPr>
        <p:spPr/>
        <p:txBody>
          <a:bodyPr/>
          <a:lstStyle/>
          <a:p>
            <a:r>
              <a:rPr lang="en-US" smtClean="0"/>
              <a:t>Department of Health and Human Services</a:t>
            </a:r>
            <a:endParaRPr lang="en-US"/>
          </a:p>
        </p:txBody>
      </p:sp>
      <p:sp>
        <p:nvSpPr>
          <p:cNvPr id="7" name="Slide Number Placeholder 6"/>
          <p:cNvSpPr>
            <a:spLocks noGrp="1"/>
          </p:cNvSpPr>
          <p:nvPr>
            <p:ph type="sldNum" sz="quarter" idx="12"/>
          </p:nvPr>
        </p:nvSpPr>
        <p:spPr/>
        <p:txBody>
          <a:bodyPr/>
          <a:lstStyle/>
          <a:p>
            <a:fld id="{2DDE72C6-7067-432E-A04B-6684B33D0546}" type="slidenum">
              <a:rPr lang="en-US" smtClean="0"/>
              <a:t>‹#›</a:t>
            </a:fld>
            <a:endParaRPr lang="en-US"/>
          </a:p>
        </p:txBody>
      </p:sp>
    </p:spTree>
    <p:extLst>
      <p:ext uri="{BB962C8B-B14F-4D97-AF65-F5344CB8AC3E}">
        <p14:creationId xmlns:p14="http://schemas.microsoft.com/office/powerpoint/2010/main" val="23216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FDE5C-DE1B-4924-9CDF-F694C2B95538}" type="datetime1">
              <a:rPr lang="en-US" smtClean="0"/>
              <a:t>8/9/2015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Department of Health and Human Services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E72C6-7067-432E-A04B-6684B33D0546}" type="slidenum">
              <a:rPr lang="en-US" smtClean="0"/>
              <a:t>‹#›</a:t>
            </a:fld>
            <a:endParaRPr lang="en-US"/>
          </a:p>
        </p:txBody>
      </p:sp>
    </p:spTree>
    <p:extLst>
      <p:ext uri="{BB962C8B-B14F-4D97-AF65-F5344CB8AC3E}">
        <p14:creationId xmlns:p14="http://schemas.microsoft.com/office/powerpoint/2010/main" val="4060429303"/>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990600"/>
            <a:ext cx="9143999" cy="1905000"/>
          </a:xfrm>
          <a:solidFill>
            <a:schemeClr val="accent1"/>
          </a:solidFill>
        </p:spPr>
        <p:txBody>
          <a:bodyPr>
            <a:noAutofit/>
          </a:bodyPr>
          <a:lstStyle/>
          <a:p>
            <a:r>
              <a:rPr lang="en-US" dirty="0" smtClean="0">
                <a:solidFill>
                  <a:schemeClr val="bg1"/>
                </a:solidFill>
              </a:rPr>
              <a:t>Maine DHHS: Putting Children First</a:t>
            </a:r>
            <a:endParaRPr lang="en-US" sz="3600" i="1" dirty="0">
              <a:solidFill>
                <a:schemeClr val="bg1"/>
              </a:solidFill>
            </a:endParaRPr>
          </a:p>
        </p:txBody>
      </p:sp>
      <p:sp>
        <p:nvSpPr>
          <p:cNvPr id="3" name="Subtitle 2"/>
          <p:cNvSpPr>
            <a:spLocks noGrp="1"/>
          </p:cNvSpPr>
          <p:nvPr>
            <p:ph type="subTitle" idx="1"/>
          </p:nvPr>
        </p:nvSpPr>
        <p:spPr>
          <a:xfrm>
            <a:off x="533399" y="3048000"/>
            <a:ext cx="8356035" cy="2209800"/>
          </a:xfrm>
        </p:spPr>
        <p:txBody>
          <a:bodyPr>
            <a:noAutofit/>
          </a:bodyPr>
          <a:lstStyle/>
          <a:p>
            <a:r>
              <a:rPr lang="en-US" sz="2800" dirty="0" smtClean="0"/>
              <a:t>Office of Child &amp; Family Services</a:t>
            </a:r>
          </a:p>
          <a:p>
            <a:r>
              <a:rPr lang="en-US" sz="2800" dirty="0" smtClean="0"/>
              <a:t>Maine Department of Health and Human Services</a:t>
            </a:r>
          </a:p>
          <a:p>
            <a:r>
              <a:rPr lang="en-US" sz="2800" dirty="0" smtClean="0"/>
              <a:t>May 2015</a:t>
            </a:r>
            <a:endParaRPr lang="en-US" sz="2800" dirty="0"/>
          </a:p>
        </p:txBody>
      </p:sp>
      <p:pic>
        <p:nvPicPr>
          <p:cNvPr id="4" name="Picture 3"/>
          <p:cNvPicPr>
            <a:picLocks noChangeAspect="1"/>
          </p:cNvPicPr>
          <p:nvPr/>
        </p:nvPicPr>
        <p:blipFill>
          <a:blip r:embed="rId2"/>
          <a:stretch>
            <a:fillRect/>
          </a:stretch>
        </p:blipFill>
        <p:spPr>
          <a:xfrm>
            <a:off x="5486400" y="5410200"/>
            <a:ext cx="3403035" cy="1327470"/>
          </a:xfrm>
          <a:prstGeom prst="rect">
            <a:avLst/>
          </a:prstGeom>
        </p:spPr>
      </p:pic>
    </p:spTree>
    <p:extLst>
      <p:ext uri="{BB962C8B-B14F-4D97-AF65-F5344CB8AC3E}">
        <p14:creationId xmlns:p14="http://schemas.microsoft.com/office/powerpoint/2010/main" val="3152107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10</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Children Deserve a Safe, Nurturing Family</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2" name="Rectangle 1"/>
          <p:cNvSpPr/>
          <p:nvPr/>
        </p:nvSpPr>
        <p:spPr>
          <a:xfrm>
            <a:off x="304800" y="1143000"/>
            <a:ext cx="8458200" cy="4916410"/>
          </a:xfrm>
          <a:prstGeom prst="rect">
            <a:avLst/>
          </a:prstGeom>
        </p:spPr>
        <p:txBody>
          <a:bodyPr wrap="square">
            <a:spAutoFit/>
          </a:bodyPr>
          <a:lstStyle/>
          <a:p>
            <a:pPr marR="0" lvl="0">
              <a:lnSpc>
                <a:spcPct val="115000"/>
              </a:lnSpc>
              <a:spcBef>
                <a:spcPts val="0"/>
              </a:spcBef>
              <a:spcAft>
                <a:spcPts val="0"/>
              </a:spcAft>
            </a:pPr>
            <a:r>
              <a:rPr lang="en-US" sz="2000" b="1" dirty="0">
                <a:solidFill>
                  <a:schemeClr val="tx2">
                    <a:lumMod val="75000"/>
                  </a:schemeClr>
                </a:solidFill>
                <a:ea typeface="Calibri"/>
                <a:cs typeface="Times New Roman"/>
              </a:rPr>
              <a:t>OCFS firmly believes that children have the right to be placed in the least restrictive setting possible.  </a:t>
            </a:r>
            <a:r>
              <a:rPr lang="en-US" sz="2000" b="1" dirty="0" smtClean="0">
                <a:solidFill>
                  <a:schemeClr val="tx2">
                    <a:lumMod val="75000"/>
                  </a:schemeClr>
                </a:solidFill>
                <a:ea typeface="Calibri"/>
                <a:cs typeface="Times New Roman"/>
              </a:rPr>
              <a:t>In </a:t>
            </a:r>
            <a:r>
              <a:rPr lang="en-US" sz="2000" b="1" dirty="0">
                <a:solidFill>
                  <a:schemeClr val="tx2">
                    <a:lumMod val="75000"/>
                  </a:schemeClr>
                </a:solidFill>
                <a:ea typeface="Calibri"/>
                <a:cs typeface="Times New Roman"/>
              </a:rPr>
              <a:t>any given month:</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250 </a:t>
            </a:r>
            <a:r>
              <a:rPr lang="en-US" dirty="0">
                <a:ea typeface="Calibri"/>
                <a:cs typeface="Times New Roman"/>
              </a:rPr>
              <a:t>children and their families received respite services. </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300</a:t>
            </a:r>
            <a:r>
              <a:rPr lang="en-US" dirty="0">
                <a:ea typeface="Calibri"/>
                <a:cs typeface="Times New Roman"/>
              </a:rPr>
              <a:t> children accessed crisis stabilization services outside the home.</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2,100</a:t>
            </a:r>
            <a:r>
              <a:rPr lang="en-US" dirty="0">
                <a:ea typeface="Calibri"/>
                <a:cs typeface="Times New Roman"/>
              </a:rPr>
              <a:t> children accessed mobile crisis outreach.</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320</a:t>
            </a:r>
            <a:r>
              <a:rPr lang="en-US" dirty="0">
                <a:ea typeface="Calibri"/>
                <a:cs typeface="Times New Roman"/>
              </a:rPr>
              <a:t> children accessed residential treatment services.</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1,400</a:t>
            </a:r>
            <a:r>
              <a:rPr lang="en-US" dirty="0">
                <a:ea typeface="Calibri"/>
                <a:cs typeface="Times New Roman"/>
              </a:rPr>
              <a:t> children received individual and/or group outpatient therapy.</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6,000 </a:t>
            </a:r>
            <a:r>
              <a:rPr lang="en-US" dirty="0">
                <a:ea typeface="Calibri"/>
                <a:cs typeface="Times New Roman"/>
              </a:rPr>
              <a:t>children received case management services.</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2,600</a:t>
            </a:r>
            <a:r>
              <a:rPr lang="en-US" dirty="0">
                <a:ea typeface="Calibri"/>
                <a:cs typeface="Times New Roman"/>
              </a:rPr>
              <a:t> children accessed rehabilitative and community support services for children with cognitive impairment and functional limitations. </a:t>
            </a:r>
          </a:p>
          <a:p>
            <a:pPr marL="742950" marR="0" lvl="1" indent="-285750">
              <a:lnSpc>
                <a:spcPct val="115000"/>
              </a:lnSpc>
              <a:spcBef>
                <a:spcPts val="0"/>
              </a:spcBef>
              <a:spcAft>
                <a:spcPts val="0"/>
              </a:spcAft>
              <a:buFont typeface="Wingdings"/>
              <a:buChar char=""/>
            </a:pPr>
            <a:r>
              <a:rPr lang="en-US" sz="2400" b="1" dirty="0">
                <a:solidFill>
                  <a:schemeClr val="tx2">
                    <a:lumMod val="75000"/>
                  </a:schemeClr>
                </a:solidFill>
                <a:ea typeface="Calibri"/>
                <a:cs typeface="Times New Roman"/>
              </a:rPr>
              <a:t>1,300</a:t>
            </a:r>
            <a:r>
              <a:rPr lang="en-US" dirty="0">
                <a:ea typeface="Calibri"/>
                <a:cs typeface="Times New Roman"/>
              </a:rPr>
              <a:t> children received home and community treatment services.</a:t>
            </a:r>
          </a:p>
          <a:p>
            <a:pPr marL="742950" marR="0" lvl="1" indent="-285750">
              <a:lnSpc>
                <a:spcPct val="115000"/>
              </a:lnSpc>
              <a:spcBef>
                <a:spcPts val="0"/>
              </a:spcBef>
              <a:spcAft>
                <a:spcPts val="1000"/>
              </a:spcAft>
              <a:buFont typeface="Wingdings"/>
              <a:buChar char=""/>
            </a:pPr>
            <a:r>
              <a:rPr lang="en-US" sz="2400" b="1" dirty="0">
                <a:solidFill>
                  <a:schemeClr val="tx2">
                    <a:lumMod val="75000"/>
                  </a:schemeClr>
                </a:solidFill>
                <a:ea typeface="Calibri"/>
                <a:cs typeface="Times New Roman"/>
              </a:rPr>
              <a:t>600</a:t>
            </a:r>
            <a:r>
              <a:rPr lang="en-US" dirty="0">
                <a:ea typeface="Calibri"/>
                <a:cs typeface="Times New Roman"/>
              </a:rPr>
              <a:t> children with behavioral health needs accessed medication management.</a:t>
            </a:r>
          </a:p>
        </p:txBody>
      </p:sp>
    </p:spTree>
    <p:extLst>
      <p:ext uri="{BB962C8B-B14F-4D97-AF65-F5344CB8AC3E}">
        <p14:creationId xmlns:p14="http://schemas.microsoft.com/office/powerpoint/2010/main" val="2489055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1"/>
            <a:ext cx="9144000" cy="3124199"/>
          </a:xfrm>
        </p:spPr>
        <p:txBody>
          <a:bodyPr>
            <a:normAutofit/>
          </a:bodyPr>
          <a:lstStyle/>
          <a:p>
            <a:pPr marL="0" indent="0" algn="ctr">
              <a:spcBef>
                <a:spcPts val="0"/>
              </a:spcBef>
              <a:buNone/>
            </a:pPr>
            <a:endParaRPr lang="en-US" sz="3100" b="1" dirty="0" smtClean="0">
              <a:latin typeface="Cambria" pitchFamily="18" charset="0"/>
            </a:endParaRPr>
          </a:p>
          <a:p>
            <a:pPr marL="0" indent="0" algn="ctr">
              <a:spcBef>
                <a:spcPts val="0"/>
              </a:spcBef>
              <a:buNone/>
            </a:pPr>
            <a:r>
              <a:rPr lang="en-US" sz="2800" b="1" dirty="0" smtClean="0">
                <a:latin typeface="+mj-lt"/>
              </a:rPr>
              <a:t>Jim Martin</a:t>
            </a:r>
          </a:p>
          <a:p>
            <a:pPr marL="0" indent="0" algn="ctr">
              <a:spcBef>
                <a:spcPts val="0"/>
              </a:spcBef>
              <a:buNone/>
            </a:pPr>
            <a:r>
              <a:rPr lang="en-US" sz="2800" b="1" dirty="0" smtClean="0">
                <a:latin typeface="+mj-lt"/>
              </a:rPr>
              <a:t>Director, Office of Child &amp; Family Services</a:t>
            </a:r>
          </a:p>
          <a:p>
            <a:pPr marL="0" indent="0" algn="ctr">
              <a:spcBef>
                <a:spcPts val="0"/>
              </a:spcBef>
              <a:buNone/>
            </a:pPr>
            <a:r>
              <a:rPr lang="en-US" sz="2800" b="1" dirty="0" smtClean="0">
                <a:latin typeface="+mj-lt"/>
              </a:rPr>
              <a:t>Maine Department of Health &amp; Human Services</a:t>
            </a:r>
          </a:p>
          <a:p>
            <a:pPr marL="0" indent="0" algn="ctr">
              <a:spcBef>
                <a:spcPts val="0"/>
              </a:spcBef>
              <a:buNone/>
            </a:pPr>
            <a:r>
              <a:rPr lang="en-US" sz="2800" b="1" dirty="0" smtClean="0">
                <a:latin typeface="+mj-lt"/>
              </a:rPr>
              <a:t>207-624-7923</a:t>
            </a:r>
          </a:p>
          <a:p>
            <a:pPr marL="0" indent="0">
              <a:buNone/>
            </a:pPr>
            <a:endParaRPr lang="en-US" b="1" dirty="0" smtClean="0"/>
          </a:p>
          <a:p>
            <a:pPr marL="0" indent="0">
              <a:buNone/>
            </a:pPr>
            <a:endParaRPr lang="en-US" b="1" dirty="0"/>
          </a:p>
          <a:p>
            <a:pPr marL="0" indent="0">
              <a:buNone/>
            </a:pPr>
            <a:endParaRPr lang="en-US" b="1" dirty="0" smtClean="0"/>
          </a:p>
        </p:txBody>
      </p:sp>
      <p:sp>
        <p:nvSpPr>
          <p:cNvPr id="4" name="Slide Number Placeholder 3"/>
          <p:cNvSpPr>
            <a:spLocks noGrp="1"/>
          </p:cNvSpPr>
          <p:nvPr>
            <p:ph type="sldNum" sz="quarter" idx="12"/>
          </p:nvPr>
        </p:nvSpPr>
        <p:spPr/>
        <p:txBody>
          <a:bodyPr/>
          <a:lstStyle/>
          <a:p>
            <a:fld id="{2DDE72C6-7067-432E-A04B-6684B33D0546}" type="slidenum">
              <a:rPr lang="en-US" smtClean="0"/>
              <a:t>11</a:t>
            </a:fld>
            <a:endParaRPr lang="en-US" dirty="0"/>
          </a:p>
        </p:txBody>
      </p:sp>
      <p:sp>
        <p:nvSpPr>
          <p:cNvPr id="2" name="Footer Placeholder 1"/>
          <p:cNvSpPr>
            <a:spLocks noGrp="1"/>
          </p:cNvSpPr>
          <p:nvPr>
            <p:ph type="ftr" sz="quarter" idx="11"/>
          </p:nvPr>
        </p:nvSpPr>
        <p:spPr/>
        <p:txBody>
          <a:bodyPr/>
          <a:lstStyle/>
          <a:p>
            <a:r>
              <a:rPr lang="en-US" smtClean="0"/>
              <a:t>Department of Health and Human Services</a:t>
            </a:r>
            <a:endParaRPr lang="en-US"/>
          </a:p>
        </p:txBody>
      </p:sp>
      <p:sp>
        <p:nvSpPr>
          <p:cNvPr id="5" name="Rectangle 4"/>
          <p:cNvSpPr/>
          <p:nvPr/>
        </p:nvSpPr>
        <p:spPr>
          <a:xfrm>
            <a:off x="0"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 Questions?</a:t>
            </a:r>
            <a:endParaRPr lang="en-US" sz="3600" dirty="0"/>
          </a:p>
        </p:txBody>
      </p:sp>
      <p:pic>
        <p:nvPicPr>
          <p:cNvPr id="6" name="Picture 5"/>
          <p:cNvPicPr>
            <a:picLocks noChangeAspect="1"/>
          </p:cNvPicPr>
          <p:nvPr/>
        </p:nvPicPr>
        <p:blipFill>
          <a:blip r:embed="rId3"/>
          <a:stretch>
            <a:fillRect/>
          </a:stretch>
        </p:blipFill>
        <p:spPr>
          <a:xfrm>
            <a:off x="2413282" y="4267200"/>
            <a:ext cx="4317435" cy="1684163"/>
          </a:xfrm>
          <a:prstGeom prst="rect">
            <a:avLst/>
          </a:prstGeom>
        </p:spPr>
      </p:pic>
    </p:spTree>
    <p:extLst>
      <p:ext uri="{BB962C8B-B14F-4D97-AF65-F5344CB8AC3E}">
        <p14:creationId xmlns:p14="http://schemas.microsoft.com/office/powerpoint/2010/main" val="3451972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2</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Office of Child &amp; Family Services (OCFS)	 </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3" name="TextBox 2"/>
          <p:cNvSpPr txBox="1"/>
          <p:nvPr/>
        </p:nvSpPr>
        <p:spPr>
          <a:xfrm>
            <a:off x="228600" y="1219200"/>
            <a:ext cx="8610600" cy="5170646"/>
          </a:xfrm>
          <a:prstGeom prst="rect">
            <a:avLst/>
          </a:prstGeom>
          <a:noFill/>
        </p:spPr>
        <p:txBody>
          <a:bodyPr wrap="square" rtlCol="0">
            <a:spAutoFit/>
          </a:bodyPr>
          <a:lstStyle/>
          <a:p>
            <a:pPr algn="ctr"/>
            <a:r>
              <a:rPr lang="en-US" sz="2400" b="1" u="sng" dirty="0">
                <a:solidFill>
                  <a:schemeClr val="tx2">
                    <a:lumMod val="75000"/>
                  </a:schemeClr>
                </a:solidFill>
              </a:rPr>
              <a:t>Vision:</a:t>
            </a:r>
          </a:p>
          <a:p>
            <a:r>
              <a:rPr lang="en-US" sz="2000" b="1" dirty="0">
                <a:solidFill>
                  <a:schemeClr val="tx2">
                    <a:lumMod val="75000"/>
                  </a:schemeClr>
                </a:solidFill>
              </a:rPr>
              <a:t>All youth in Maine will grow up to be productive community members. We achieve this by keeping youth safe, structuring services and supports to help create a successful transition to adulthood and by finding stable and permanent homes. </a:t>
            </a:r>
          </a:p>
          <a:p>
            <a:pPr algn="ctr"/>
            <a:r>
              <a:rPr lang="en-US" sz="2400" b="1" u="sng" dirty="0" smtClean="0">
                <a:solidFill>
                  <a:schemeClr val="tx2">
                    <a:lumMod val="75000"/>
                  </a:schemeClr>
                </a:solidFill>
              </a:rPr>
              <a:t>Mission</a:t>
            </a:r>
            <a:r>
              <a:rPr lang="en-US" sz="2400" b="1" u="sng" dirty="0">
                <a:solidFill>
                  <a:schemeClr val="tx2">
                    <a:lumMod val="75000"/>
                  </a:schemeClr>
                </a:solidFill>
              </a:rPr>
              <a:t>:</a:t>
            </a:r>
          </a:p>
          <a:p>
            <a:r>
              <a:rPr lang="en-US" sz="2000" b="1" dirty="0">
                <a:solidFill>
                  <a:schemeClr val="tx2">
                    <a:lumMod val="75000"/>
                  </a:schemeClr>
                </a:solidFill>
              </a:rPr>
              <a:t>Ensuring the safety of all Maine youth is our top priority. In addition, we empower families to help prepare youth for transition to adulthood and to access services that keep their family safe. </a:t>
            </a:r>
          </a:p>
          <a:p>
            <a:pPr algn="ctr"/>
            <a:endParaRPr lang="en-US" dirty="0"/>
          </a:p>
          <a:p>
            <a:pPr lvl="3"/>
            <a:r>
              <a:rPr lang="en-US" sz="2400" b="1" u="sng" dirty="0" smtClean="0">
                <a:solidFill>
                  <a:schemeClr val="tx2">
                    <a:lumMod val="75000"/>
                  </a:schemeClr>
                </a:solidFill>
              </a:rPr>
              <a:t>We believe: </a:t>
            </a:r>
          </a:p>
          <a:p>
            <a:pPr marL="1657350" lvl="3" indent="-285750">
              <a:buFont typeface="Arial" panose="020B0604020202020204" pitchFamily="34" charset="0"/>
              <a:buChar char="•"/>
            </a:pPr>
            <a:r>
              <a:rPr lang="en-US" sz="2000" dirty="0" smtClean="0"/>
              <a:t>Child safety is </a:t>
            </a:r>
            <a:r>
              <a:rPr lang="en-US" sz="2000" b="1" dirty="0" smtClean="0"/>
              <a:t>first and foremost</a:t>
            </a:r>
          </a:p>
          <a:p>
            <a:pPr marL="1657350" lvl="3" indent="-285750">
              <a:buFont typeface="Arial" panose="020B0604020202020204" pitchFamily="34" charset="0"/>
              <a:buChar char="•"/>
            </a:pPr>
            <a:r>
              <a:rPr lang="en-US" sz="2000" dirty="0" smtClean="0"/>
              <a:t>Parents have the </a:t>
            </a:r>
            <a:r>
              <a:rPr lang="en-US" sz="2000" b="1" dirty="0" smtClean="0"/>
              <a:t>right and responsibility </a:t>
            </a:r>
            <a:r>
              <a:rPr lang="en-US" sz="2000" dirty="0" smtClean="0"/>
              <a:t>to raise their children</a:t>
            </a:r>
          </a:p>
          <a:p>
            <a:pPr marL="1657350" lvl="3" indent="-285750">
              <a:buFont typeface="Arial" panose="020B0604020202020204" pitchFamily="34" charset="0"/>
              <a:buChar char="•"/>
            </a:pPr>
            <a:r>
              <a:rPr lang="en-US" sz="2000" dirty="0" smtClean="0"/>
              <a:t>Children deserve to live in a </a:t>
            </a:r>
            <a:r>
              <a:rPr lang="en-US" sz="2000" b="1" dirty="0" smtClean="0"/>
              <a:t>safe and nurturing </a:t>
            </a:r>
            <a:r>
              <a:rPr lang="en-US" sz="2000" dirty="0" smtClean="0"/>
              <a:t>family</a:t>
            </a:r>
          </a:p>
          <a:p>
            <a:pPr marL="1657350" lvl="3" indent="-285750">
              <a:buFont typeface="Arial" panose="020B0604020202020204" pitchFamily="34" charset="0"/>
              <a:buChar char="•"/>
            </a:pPr>
            <a:r>
              <a:rPr lang="en-US" sz="2000" dirty="0" smtClean="0"/>
              <a:t>All children deserve a </a:t>
            </a:r>
            <a:r>
              <a:rPr lang="en-US" sz="2000" b="1" dirty="0" smtClean="0"/>
              <a:t>permanent</a:t>
            </a:r>
            <a:r>
              <a:rPr lang="en-US" sz="2000" dirty="0" smtClean="0"/>
              <a:t> family</a:t>
            </a:r>
          </a:p>
          <a:p>
            <a:pPr marL="1657350" lvl="3" indent="-285750">
              <a:buFont typeface="Arial" panose="020B0604020202020204" pitchFamily="34" charset="0"/>
              <a:buChar char="•"/>
            </a:pPr>
            <a:r>
              <a:rPr lang="en-US" sz="2000" dirty="0" smtClean="0"/>
              <a:t>How we do our work is </a:t>
            </a:r>
            <a:r>
              <a:rPr lang="en-US" sz="2000" b="1" dirty="0" smtClean="0"/>
              <a:t>as important </a:t>
            </a:r>
            <a:r>
              <a:rPr lang="en-US" sz="2000" dirty="0" smtClean="0"/>
              <a:t>as the work we do</a:t>
            </a:r>
            <a:endParaRPr lang="en-US" sz="2000" dirty="0"/>
          </a:p>
        </p:txBody>
      </p:sp>
    </p:spTree>
    <p:extLst>
      <p:ext uri="{BB962C8B-B14F-4D97-AF65-F5344CB8AC3E}">
        <p14:creationId xmlns:p14="http://schemas.microsoft.com/office/powerpoint/2010/main" val="437832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3</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OCFS Structure and Programs	 </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3" name="TextBox 2"/>
          <p:cNvSpPr txBox="1"/>
          <p:nvPr/>
        </p:nvSpPr>
        <p:spPr>
          <a:xfrm>
            <a:off x="304800" y="1752600"/>
            <a:ext cx="8458200" cy="4955203"/>
          </a:xfrm>
          <a:prstGeom prst="rect">
            <a:avLst/>
          </a:prstGeom>
          <a:noFill/>
        </p:spPr>
        <p:txBody>
          <a:bodyPr wrap="square" rtlCol="0">
            <a:spAutoFit/>
          </a:bodyPr>
          <a:lstStyle/>
          <a:p>
            <a:pPr marL="342900" indent="-342900">
              <a:buFont typeface="Wingdings" panose="05000000000000000000" pitchFamily="2" charset="2"/>
              <a:buChar char="v"/>
            </a:pPr>
            <a:r>
              <a:rPr lang="en-US" sz="2400" dirty="0" smtClean="0"/>
              <a:t>Child Welfare Services</a:t>
            </a:r>
          </a:p>
          <a:p>
            <a:pPr marL="800100" lvl="1" indent="-342900">
              <a:buFont typeface="Wingdings" panose="05000000000000000000" pitchFamily="2" charset="2"/>
              <a:buChar char="v"/>
            </a:pPr>
            <a:r>
              <a:rPr lang="en-US" sz="2000" dirty="0" smtClean="0"/>
              <a:t>Child Protection and Foster Care	</a:t>
            </a:r>
          </a:p>
          <a:p>
            <a:pPr marL="800100" lvl="1" indent="-342900">
              <a:buFont typeface="Wingdings" panose="05000000000000000000" pitchFamily="2" charset="2"/>
              <a:buChar char="v"/>
            </a:pPr>
            <a:r>
              <a:rPr lang="en-US" sz="2000" dirty="0" smtClean="0"/>
              <a:t>Family Reunification</a:t>
            </a:r>
          </a:p>
          <a:p>
            <a:pPr marL="800100" lvl="1" indent="-342900">
              <a:buFont typeface="Wingdings" panose="05000000000000000000" pitchFamily="2" charset="2"/>
              <a:buChar char="v"/>
            </a:pPr>
            <a:r>
              <a:rPr lang="en-US" sz="2000" dirty="0" smtClean="0"/>
              <a:t>Youth Transition Workers</a:t>
            </a:r>
          </a:p>
          <a:p>
            <a:pPr marL="342900" indent="-342900">
              <a:buFont typeface="Wingdings" panose="05000000000000000000" pitchFamily="2" charset="2"/>
              <a:buChar char="v"/>
            </a:pPr>
            <a:r>
              <a:rPr lang="en-US" sz="2400" dirty="0" smtClean="0"/>
              <a:t>Children’s Behavioral Health Services</a:t>
            </a:r>
          </a:p>
          <a:p>
            <a:pPr marL="800100" lvl="1" indent="-342900">
              <a:buFont typeface="Wingdings" panose="05000000000000000000" pitchFamily="2" charset="2"/>
              <a:buChar char="v"/>
            </a:pPr>
            <a:r>
              <a:rPr lang="en-US" sz="2000" dirty="0" smtClean="0"/>
              <a:t>Community Based Services </a:t>
            </a:r>
          </a:p>
          <a:p>
            <a:pPr marL="800100" lvl="1" indent="-342900">
              <a:buFont typeface="Wingdings" panose="05000000000000000000" pitchFamily="2" charset="2"/>
              <a:buChar char="v"/>
            </a:pPr>
            <a:r>
              <a:rPr lang="en-US" sz="2000" dirty="0" smtClean="0"/>
              <a:t>Case Management</a:t>
            </a:r>
          </a:p>
          <a:p>
            <a:pPr marL="800100" lvl="1" indent="-342900">
              <a:buFont typeface="Wingdings" panose="05000000000000000000" pitchFamily="2" charset="2"/>
              <a:buChar char="v"/>
            </a:pPr>
            <a:r>
              <a:rPr lang="en-US" sz="2000" dirty="0" smtClean="0"/>
              <a:t>Transition Services</a:t>
            </a:r>
          </a:p>
          <a:p>
            <a:pPr marL="342900" indent="-342900">
              <a:buFont typeface="Wingdings" panose="05000000000000000000" pitchFamily="2" charset="2"/>
              <a:buChar char="v"/>
            </a:pPr>
            <a:r>
              <a:rPr lang="en-US" sz="2400" dirty="0" smtClean="0"/>
              <a:t>Early Intervention/  Prevention</a:t>
            </a:r>
          </a:p>
          <a:p>
            <a:pPr marL="800100" lvl="1" indent="-342900">
              <a:buFont typeface="Wingdings" panose="05000000000000000000" pitchFamily="2" charset="2"/>
              <a:buChar char="v"/>
            </a:pPr>
            <a:r>
              <a:rPr lang="en-US" sz="2000" dirty="0" smtClean="0"/>
              <a:t>Childcare and Early Education </a:t>
            </a:r>
            <a:r>
              <a:rPr lang="en-US" sz="2000" dirty="0"/>
              <a:t>S</a:t>
            </a:r>
            <a:r>
              <a:rPr lang="en-US" sz="2000" dirty="0" smtClean="0"/>
              <a:t>ervices</a:t>
            </a:r>
          </a:p>
          <a:p>
            <a:pPr marL="800100" lvl="1" indent="-342900">
              <a:buFont typeface="Wingdings" panose="05000000000000000000" pitchFamily="2" charset="2"/>
              <a:buChar char="v"/>
            </a:pPr>
            <a:r>
              <a:rPr lang="en-US" sz="2000" dirty="0" smtClean="0"/>
              <a:t>Community </a:t>
            </a:r>
            <a:r>
              <a:rPr lang="en-US" sz="2000" dirty="0"/>
              <a:t>P</a:t>
            </a:r>
            <a:r>
              <a:rPr lang="en-US" sz="2000" dirty="0" smtClean="0"/>
              <a:t>artnerships and Engagement</a:t>
            </a:r>
          </a:p>
          <a:p>
            <a:pPr marL="800100" lvl="1" indent="-342900">
              <a:buFont typeface="Wingdings" panose="05000000000000000000" pitchFamily="2" charset="2"/>
              <a:buChar char="v"/>
            </a:pPr>
            <a:r>
              <a:rPr lang="en-US" sz="2000" dirty="0" smtClean="0"/>
              <a:t>Policy and Staff Development  </a:t>
            </a:r>
          </a:p>
          <a:p>
            <a:pPr marL="342900" indent="-342900">
              <a:buFont typeface="Wingdings" panose="05000000000000000000" pitchFamily="2" charset="2"/>
              <a:buChar char="v"/>
            </a:pPr>
            <a:r>
              <a:rPr lang="en-US" sz="2400" dirty="0" smtClean="0"/>
              <a:t>Operations</a:t>
            </a:r>
          </a:p>
          <a:p>
            <a:pPr marL="800100" lvl="1" indent="-342900">
              <a:buFont typeface="Wingdings" panose="05000000000000000000" pitchFamily="2" charset="2"/>
              <a:buChar char="v"/>
            </a:pPr>
            <a:r>
              <a:rPr lang="en-US" sz="2000" dirty="0" smtClean="0"/>
              <a:t>Federal and State Quality Improvement</a:t>
            </a:r>
          </a:p>
          <a:p>
            <a:pPr marL="800100" lvl="1" indent="-342900">
              <a:buFont typeface="Wingdings" panose="05000000000000000000" pitchFamily="2" charset="2"/>
              <a:buChar char="v"/>
            </a:pPr>
            <a:endParaRPr lang="en-US" sz="2000" dirty="0"/>
          </a:p>
        </p:txBody>
      </p:sp>
      <p:sp>
        <p:nvSpPr>
          <p:cNvPr id="2" name="TextBox 1"/>
          <p:cNvSpPr txBox="1"/>
          <p:nvPr/>
        </p:nvSpPr>
        <p:spPr>
          <a:xfrm>
            <a:off x="609484" y="1143000"/>
            <a:ext cx="7696315" cy="523220"/>
          </a:xfrm>
          <a:prstGeom prst="rect">
            <a:avLst/>
          </a:prstGeom>
          <a:noFill/>
        </p:spPr>
        <p:txBody>
          <a:bodyPr wrap="square" rtlCol="0">
            <a:spAutoFit/>
          </a:bodyPr>
          <a:lstStyle/>
          <a:p>
            <a:pPr algn="ctr"/>
            <a:r>
              <a:rPr lang="en-US" sz="2800" u="sng" dirty="0" smtClean="0"/>
              <a:t>Programs and Services</a:t>
            </a:r>
            <a:endParaRPr lang="en-US" sz="2800" u="sng" dirty="0"/>
          </a:p>
        </p:txBody>
      </p:sp>
    </p:spTree>
    <p:extLst>
      <p:ext uri="{BB962C8B-B14F-4D97-AF65-F5344CB8AC3E}">
        <p14:creationId xmlns:p14="http://schemas.microsoft.com/office/powerpoint/2010/main" val="1281919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4</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 Looking Back: FY2014 Accomplishments</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2" name="TextBox 1"/>
          <p:cNvSpPr txBox="1"/>
          <p:nvPr/>
        </p:nvSpPr>
        <p:spPr>
          <a:xfrm>
            <a:off x="381000" y="1143000"/>
            <a:ext cx="8305800" cy="5078313"/>
          </a:xfrm>
          <a:prstGeom prst="rect">
            <a:avLst/>
          </a:prstGeom>
          <a:noFill/>
        </p:spPr>
        <p:txBody>
          <a:bodyPr wrap="square" rtlCol="0">
            <a:spAutoFit/>
          </a:bodyPr>
          <a:lstStyle/>
          <a:p>
            <a:pPr marL="285750" indent="-285750">
              <a:buFont typeface="Wingdings" panose="05000000000000000000" pitchFamily="2" charset="2"/>
              <a:buChar char="ü"/>
            </a:pPr>
            <a:r>
              <a:rPr lang="en-US" b="1" dirty="0" smtClean="0"/>
              <a:t>Maine’s rate of placement of children with relatives was </a:t>
            </a:r>
            <a:r>
              <a:rPr lang="en-US" sz="2400" b="1" dirty="0" smtClean="0">
                <a:solidFill>
                  <a:schemeClr val="tx2">
                    <a:lumMod val="75000"/>
                  </a:schemeClr>
                </a:solidFill>
              </a:rPr>
              <a:t>33%</a:t>
            </a:r>
            <a:r>
              <a:rPr lang="en-US" b="1" dirty="0" smtClean="0"/>
              <a:t> </a:t>
            </a:r>
            <a:r>
              <a:rPr lang="en-US" sz="2400" b="1" dirty="0" smtClean="0">
                <a:solidFill>
                  <a:schemeClr val="tx2">
                    <a:lumMod val="75000"/>
                  </a:schemeClr>
                </a:solidFill>
              </a:rPr>
              <a:t>higher </a:t>
            </a:r>
            <a:r>
              <a:rPr lang="en-US" b="1" dirty="0" smtClean="0"/>
              <a:t>than the national average.  Maine placed 36% with relatives, versus the 27% national average.</a:t>
            </a:r>
          </a:p>
          <a:p>
            <a:pPr marL="285750" indent="-285750">
              <a:buFont typeface="Wingdings" panose="05000000000000000000" pitchFamily="2" charset="2"/>
              <a:buChar char="ü"/>
            </a:pPr>
            <a:endParaRPr lang="en-US" b="1" dirty="0" smtClean="0"/>
          </a:p>
          <a:p>
            <a:pPr marL="285750" indent="-285750">
              <a:buFont typeface="Wingdings" panose="05000000000000000000" pitchFamily="2" charset="2"/>
              <a:buChar char="ü"/>
            </a:pPr>
            <a:r>
              <a:rPr lang="en-US" b="1" dirty="0" smtClean="0"/>
              <a:t>Total adoptions </a:t>
            </a:r>
            <a:r>
              <a:rPr lang="en-US" sz="2400" b="1" dirty="0" smtClean="0">
                <a:solidFill>
                  <a:schemeClr val="tx2">
                    <a:lumMod val="75000"/>
                  </a:schemeClr>
                </a:solidFill>
              </a:rPr>
              <a:t>increased</a:t>
            </a:r>
            <a:r>
              <a:rPr lang="en-US" b="1" dirty="0" smtClean="0"/>
              <a:t> by </a:t>
            </a:r>
            <a:r>
              <a:rPr lang="en-US" sz="2400" b="1" dirty="0" smtClean="0">
                <a:solidFill>
                  <a:schemeClr val="tx2">
                    <a:lumMod val="75000"/>
                  </a:schemeClr>
                </a:solidFill>
              </a:rPr>
              <a:t>23%</a:t>
            </a:r>
            <a:r>
              <a:rPr lang="en-US" b="1" dirty="0" smtClean="0"/>
              <a:t>.</a:t>
            </a:r>
            <a:endParaRPr lang="en-US" b="1" dirty="0"/>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Responses to reports of abuse and neglect within 72 hours increased from 81% in 2013 to </a:t>
            </a:r>
            <a:r>
              <a:rPr lang="en-US" sz="2400" b="1" dirty="0" smtClean="0">
                <a:solidFill>
                  <a:schemeClr val="tx2">
                    <a:lumMod val="75000"/>
                  </a:schemeClr>
                </a:solidFill>
              </a:rPr>
              <a:t>86% in 2014.</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Incidences of previously abused children being victims of maltreatment in the system </a:t>
            </a:r>
            <a:r>
              <a:rPr lang="en-US" sz="2400" b="1" dirty="0" smtClean="0">
                <a:solidFill>
                  <a:schemeClr val="tx2">
                    <a:lumMod val="75000"/>
                  </a:schemeClr>
                </a:solidFill>
              </a:rPr>
              <a:t>decreased 7%</a:t>
            </a:r>
            <a:r>
              <a:rPr lang="en-US" b="1" dirty="0" smtClean="0"/>
              <a:t> in 2014, from 6.5% of children to 6.1%. </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2014 saw </a:t>
            </a:r>
            <a:r>
              <a:rPr lang="en-US" sz="2400" b="1" dirty="0" smtClean="0">
                <a:solidFill>
                  <a:schemeClr val="tx2">
                    <a:lumMod val="75000"/>
                  </a:schemeClr>
                </a:solidFill>
              </a:rPr>
              <a:t>100 more children </a:t>
            </a:r>
            <a:r>
              <a:rPr lang="en-US" b="1" dirty="0" smtClean="0"/>
              <a:t>leave foster care for permanent homes than in 2013.</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Children aging out of foster care was </a:t>
            </a:r>
            <a:r>
              <a:rPr lang="en-US" sz="2400" b="1" dirty="0" smtClean="0">
                <a:solidFill>
                  <a:schemeClr val="tx2">
                    <a:lumMod val="75000"/>
                  </a:schemeClr>
                </a:solidFill>
              </a:rPr>
              <a:t>reduced by 2%.</a:t>
            </a:r>
            <a:endParaRPr lang="en-US" b="1" dirty="0" smtClean="0">
              <a:solidFill>
                <a:schemeClr val="tx2">
                  <a:lumMod val="75000"/>
                </a:schemeClr>
              </a:solidFill>
            </a:endParaRPr>
          </a:p>
        </p:txBody>
      </p:sp>
    </p:spTree>
    <p:extLst>
      <p:ext uri="{BB962C8B-B14F-4D97-AF65-F5344CB8AC3E}">
        <p14:creationId xmlns:p14="http://schemas.microsoft.com/office/powerpoint/2010/main" val="272550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5</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 Looking Forward: Priorities for </a:t>
            </a:r>
            <a:r>
              <a:rPr lang="en-US" sz="3600" dirty="0" smtClean="0"/>
              <a:t>FY16</a:t>
            </a:r>
            <a:r>
              <a:rPr lang="en-US" sz="3600" dirty="0" smtClean="0"/>
              <a:t>	</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2" name="TextBox 1"/>
          <p:cNvSpPr txBox="1"/>
          <p:nvPr/>
        </p:nvSpPr>
        <p:spPr>
          <a:xfrm>
            <a:off x="228600" y="1219200"/>
            <a:ext cx="8610600" cy="4431983"/>
          </a:xfrm>
          <a:prstGeom prst="rect">
            <a:avLst/>
          </a:prstGeom>
          <a:noFill/>
        </p:spPr>
        <p:txBody>
          <a:bodyPr wrap="square" rtlCol="0">
            <a:spAutoFit/>
          </a:bodyPr>
          <a:lstStyle/>
          <a:p>
            <a:r>
              <a:rPr lang="en-US" sz="2400" b="1" dirty="0" smtClean="0">
                <a:solidFill>
                  <a:schemeClr val="tx2">
                    <a:lumMod val="75000"/>
                  </a:schemeClr>
                </a:solidFill>
              </a:rPr>
              <a:t>The Office of Child and Family Services has set the following goals and </a:t>
            </a:r>
            <a:r>
              <a:rPr lang="en-US" sz="2400" b="1" dirty="0" smtClean="0">
                <a:solidFill>
                  <a:schemeClr val="tx2">
                    <a:lumMod val="75000"/>
                  </a:schemeClr>
                </a:solidFill>
              </a:rPr>
              <a:t>priorities:</a:t>
            </a:r>
          </a:p>
          <a:p>
            <a:endParaRPr lang="en-US" sz="2400" b="1" dirty="0">
              <a:solidFill>
                <a:schemeClr val="tx2">
                  <a:lumMod val="75000"/>
                </a:schemeClr>
              </a:solidFill>
            </a:endParaRPr>
          </a:p>
          <a:p>
            <a:pPr marL="285750" indent="-285750">
              <a:buFont typeface="Wingdings" panose="05000000000000000000" pitchFamily="2" charset="2"/>
              <a:buChar char="Ø"/>
            </a:pPr>
            <a:r>
              <a:rPr lang="en-US" sz="2400" dirty="0"/>
              <a:t>Reduce the number of youth in </a:t>
            </a:r>
            <a:r>
              <a:rPr lang="en-US" sz="2400" dirty="0" smtClean="0"/>
              <a:t>care.</a:t>
            </a:r>
          </a:p>
          <a:p>
            <a:pPr marL="285750" indent="-285750">
              <a:buFont typeface="Wingdings" panose="05000000000000000000" pitchFamily="2" charset="2"/>
              <a:buChar char="Ø"/>
            </a:pPr>
            <a:r>
              <a:rPr lang="en-US" sz="2400" dirty="0" smtClean="0"/>
              <a:t>Decrease the number of youth in out of home placements.</a:t>
            </a:r>
          </a:p>
          <a:p>
            <a:pPr marL="285750" indent="-285750">
              <a:buFont typeface="Wingdings" panose="05000000000000000000" pitchFamily="2" charset="2"/>
              <a:buChar char="Ø"/>
            </a:pPr>
            <a:r>
              <a:rPr lang="en-US" sz="2400" dirty="0"/>
              <a:t>Improve all children’s ability to transition successfully to adulthood through identification, planning, and employment services.</a:t>
            </a:r>
          </a:p>
          <a:p>
            <a:pPr marL="285750" indent="-285750">
              <a:buFont typeface="Wingdings" panose="05000000000000000000" pitchFamily="2" charset="2"/>
              <a:buChar char="Ø"/>
            </a:pPr>
            <a:r>
              <a:rPr lang="en-US" sz="2400" dirty="0" smtClean="0"/>
              <a:t>Reduce the turnover rate within OCFS.</a:t>
            </a:r>
          </a:p>
          <a:p>
            <a:pPr marL="285750" indent="-285750">
              <a:buFont typeface="Wingdings" panose="05000000000000000000" pitchFamily="2" charset="2"/>
              <a:buChar char="Ø"/>
            </a:pPr>
            <a:r>
              <a:rPr lang="en-US" sz="2400" dirty="0" smtClean="0"/>
              <a:t>Implement multiple </a:t>
            </a:r>
            <a:r>
              <a:rPr lang="en-US" sz="2400" dirty="0"/>
              <a:t>statewide initiatives focused on child maltreatment prevention across the spectrum of care.</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733648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6</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Integrated Quality Assurance Practices</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15134514"/>
              </p:ext>
            </p:extLst>
          </p:nvPr>
        </p:nvGraphicFramePr>
        <p:xfrm>
          <a:off x="381000" y="1219201"/>
          <a:ext cx="8229600" cy="4952998"/>
        </p:xfrm>
        <a:graphic>
          <a:graphicData uri="http://schemas.openxmlformats.org/drawingml/2006/table">
            <a:tbl>
              <a:tblPr firstRow="1" firstCol="1" bandRow="1"/>
              <a:tblGrid>
                <a:gridCol w="4169664"/>
                <a:gridCol w="4059936"/>
              </a:tblGrid>
              <a:tr h="521458">
                <a:tc>
                  <a:txBody>
                    <a:bodyPr/>
                    <a:lstStyle/>
                    <a:p>
                      <a:pPr marL="0" marR="0">
                        <a:spcBef>
                          <a:spcPts val="0"/>
                        </a:spcBef>
                        <a:spcAft>
                          <a:spcPts val="0"/>
                        </a:spcAft>
                      </a:pPr>
                      <a:r>
                        <a:rPr lang="en-US" sz="2400" b="1">
                          <a:effectLst/>
                          <a:latin typeface="Calibri"/>
                          <a:ea typeface="Times New Roman"/>
                        </a:rPr>
                        <a:t>Objective</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b="1" dirty="0">
                          <a:effectLst/>
                          <a:latin typeface="Calibri"/>
                          <a:ea typeface="Times New Roman"/>
                        </a:rPr>
                        <a:t>Strategy</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1477180">
                <a:tc>
                  <a:txBody>
                    <a:bodyPr/>
                    <a:lstStyle/>
                    <a:p>
                      <a:pPr marL="0" marR="0">
                        <a:spcBef>
                          <a:spcPts val="0"/>
                        </a:spcBef>
                        <a:spcAft>
                          <a:spcPts val="0"/>
                        </a:spcAft>
                      </a:pPr>
                      <a:r>
                        <a:rPr lang="en-US" sz="2400" b="1" dirty="0">
                          <a:effectLst/>
                          <a:latin typeface="Calibri"/>
                          <a:ea typeface="Times New Roman"/>
                        </a:rPr>
                        <a:t>Provide real-time reviews and strategies for improvement on child welfare assessments.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2400">
                          <a:effectLst/>
                          <a:latin typeface="Calibri"/>
                          <a:ea typeface="Times New Roman"/>
                        </a:rPr>
                        <a:t>Explore use and deployment of Rapid Safety Feedback.</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477180">
                <a:tc>
                  <a:txBody>
                    <a:bodyPr/>
                    <a:lstStyle/>
                    <a:p>
                      <a:pPr marL="0" marR="0">
                        <a:spcBef>
                          <a:spcPts val="0"/>
                        </a:spcBef>
                        <a:spcAft>
                          <a:spcPts val="0"/>
                        </a:spcAft>
                      </a:pPr>
                      <a:r>
                        <a:rPr lang="en-US" sz="2400" b="1">
                          <a:effectLst/>
                          <a:latin typeface="Calibri"/>
                          <a:ea typeface="Times New Roman"/>
                        </a:rPr>
                        <a:t>Create a cultural of continuous quality improvement within the OCFS district offices.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a:effectLst/>
                          <a:latin typeface="Calibri"/>
                          <a:ea typeface="Times New Roman"/>
                        </a:rPr>
                        <a:t>Continuation of the Quality Circles model in every office.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77180">
                <a:tc>
                  <a:txBody>
                    <a:bodyPr/>
                    <a:lstStyle/>
                    <a:p>
                      <a:pPr marL="0" marR="0">
                        <a:spcBef>
                          <a:spcPts val="0"/>
                        </a:spcBef>
                        <a:spcAft>
                          <a:spcPts val="0"/>
                        </a:spcAft>
                      </a:pPr>
                      <a:r>
                        <a:rPr lang="en-US" sz="2400" b="1">
                          <a:effectLst/>
                          <a:latin typeface="Calibri"/>
                          <a:ea typeface="Times New Roman"/>
                        </a:rPr>
                        <a:t>Improvement with federal child welfare measures.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2400" dirty="0">
                          <a:effectLst/>
                          <a:latin typeface="Calibri"/>
                          <a:ea typeface="Times New Roman"/>
                        </a:rPr>
                        <a:t>District engagement, accountability, planning and debriefing.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3953429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7</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Enhancement to</a:t>
            </a:r>
            <a:r>
              <a:rPr lang="en-US" sz="3600" dirty="0" smtClean="0"/>
              <a:t> </a:t>
            </a:r>
            <a:r>
              <a:rPr lang="en-US" sz="3600" dirty="0" smtClean="0"/>
              <a:t>Behavioral Health Services</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74275773"/>
              </p:ext>
            </p:extLst>
          </p:nvPr>
        </p:nvGraphicFramePr>
        <p:xfrm>
          <a:off x="304800" y="1219200"/>
          <a:ext cx="8382000" cy="4952999"/>
        </p:xfrm>
        <a:graphic>
          <a:graphicData uri="http://schemas.openxmlformats.org/drawingml/2006/table">
            <a:tbl>
              <a:tblPr firstRow="1" firstCol="1" bandRow="1"/>
              <a:tblGrid>
                <a:gridCol w="4246880"/>
                <a:gridCol w="4135120"/>
              </a:tblGrid>
              <a:tr h="474306">
                <a:tc>
                  <a:txBody>
                    <a:bodyPr/>
                    <a:lstStyle/>
                    <a:p>
                      <a:pPr marL="0" marR="0">
                        <a:spcBef>
                          <a:spcPts val="0"/>
                        </a:spcBef>
                        <a:spcAft>
                          <a:spcPts val="0"/>
                        </a:spcAft>
                      </a:pPr>
                      <a:r>
                        <a:rPr lang="en-US" sz="2400" b="1" dirty="0">
                          <a:effectLst/>
                          <a:latin typeface="Calibri"/>
                          <a:ea typeface="Times New Roman"/>
                        </a:rPr>
                        <a:t>Objective</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Times New Roman"/>
                        </a:rPr>
                        <a:t>Strategy</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1791477">
                <a:tc>
                  <a:txBody>
                    <a:bodyPr/>
                    <a:lstStyle/>
                    <a:p>
                      <a:pPr marL="0" marR="0">
                        <a:spcBef>
                          <a:spcPts val="0"/>
                        </a:spcBef>
                        <a:spcAft>
                          <a:spcPts val="0"/>
                        </a:spcAft>
                      </a:pPr>
                      <a:r>
                        <a:rPr lang="en-US" sz="2400" b="1">
                          <a:effectLst/>
                          <a:latin typeface="Calibri"/>
                          <a:ea typeface="Times New Roman"/>
                        </a:rPr>
                        <a:t>Include Employment Services within in-home support services for youth.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2400" dirty="0" smtClean="0">
                          <a:effectLst/>
                          <a:latin typeface="Calibri"/>
                          <a:ea typeface="Times New Roman"/>
                        </a:rPr>
                        <a:t>Add vocational</a:t>
                      </a:r>
                      <a:r>
                        <a:rPr lang="en-US" sz="2400" baseline="0" dirty="0" smtClean="0">
                          <a:effectLst/>
                          <a:latin typeface="Calibri"/>
                          <a:ea typeface="Times New Roman"/>
                        </a:rPr>
                        <a:t> planning and services to Section 28, Section 65 and </a:t>
                      </a:r>
                      <a:r>
                        <a:rPr lang="en-US" sz="2400" baseline="0" dirty="0" err="1" smtClean="0">
                          <a:effectLst/>
                          <a:latin typeface="Calibri"/>
                          <a:ea typeface="Times New Roman"/>
                        </a:rPr>
                        <a:t>iSPA</a:t>
                      </a:r>
                      <a:r>
                        <a:rPr lang="en-US" sz="2400" baseline="0" dirty="0" smtClean="0">
                          <a:effectLst/>
                          <a:latin typeface="Calibri"/>
                          <a:ea typeface="Times New Roman"/>
                        </a:rPr>
                        <a:t>.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343608">
                <a:tc>
                  <a:txBody>
                    <a:bodyPr/>
                    <a:lstStyle/>
                    <a:p>
                      <a:pPr marL="0" marR="0">
                        <a:spcBef>
                          <a:spcPts val="0"/>
                        </a:spcBef>
                        <a:spcAft>
                          <a:spcPts val="0"/>
                        </a:spcAft>
                      </a:pPr>
                      <a:r>
                        <a:rPr lang="en-US" sz="2400" b="1" dirty="0" smtClean="0">
                          <a:effectLst/>
                          <a:latin typeface="Calibri"/>
                          <a:ea typeface="Times New Roman"/>
                        </a:rPr>
                        <a:t>Create</a:t>
                      </a:r>
                      <a:r>
                        <a:rPr lang="en-US" sz="2400" b="1" baseline="0" dirty="0" smtClean="0">
                          <a:effectLst/>
                          <a:latin typeface="Calibri"/>
                          <a:ea typeface="Times New Roman"/>
                        </a:rPr>
                        <a:t> a coordinated planning process in alignment with the adult system.</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a:ea typeface="Times New Roman"/>
                        </a:rPr>
                        <a:t>Design and implement</a:t>
                      </a:r>
                      <a:r>
                        <a:rPr lang="en-US" sz="2400" baseline="0" dirty="0" smtClean="0">
                          <a:effectLst/>
                          <a:latin typeface="Calibri"/>
                          <a:ea typeface="Times New Roman"/>
                        </a:rPr>
                        <a:t> a</a:t>
                      </a:r>
                      <a:r>
                        <a:rPr lang="en-US" sz="2400" dirty="0" smtClean="0">
                          <a:effectLst/>
                          <a:latin typeface="Calibri"/>
                          <a:ea typeface="Times New Roman"/>
                        </a:rPr>
                        <a:t> person centered planning process.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43608">
                <a:tc>
                  <a:txBody>
                    <a:bodyPr/>
                    <a:lstStyle/>
                    <a:p>
                      <a:pPr marL="0" marR="0">
                        <a:spcBef>
                          <a:spcPts val="0"/>
                        </a:spcBef>
                        <a:spcAft>
                          <a:spcPts val="0"/>
                        </a:spcAft>
                      </a:pPr>
                      <a:r>
                        <a:rPr lang="en-US" sz="2400" b="1">
                          <a:effectLst/>
                          <a:latin typeface="Calibri"/>
                          <a:ea typeface="Times New Roman"/>
                        </a:rPr>
                        <a:t>Increase fidelity and consistency of services.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2400" dirty="0">
                          <a:effectLst/>
                          <a:latin typeface="Calibri"/>
                          <a:ea typeface="Times New Roman"/>
                        </a:rPr>
                        <a:t>Identification of </a:t>
                      </a:r>
                      <a:r>
                        <a:rPr lang="en-US" sz="2400" dirty="0" smtClean="0">
                          <a:effectLst/>
                          <a:latin typeface="Calibri"/>
                          <a:ea typeface="Times New Roman"/>
                        </a:rPr>
                        <a:t>evidence-based </a:t>
                      </a:r>
                      <a:r>
                        <a:rPr lang="en-US" sz="2400" dirty="0">
                          <a:effectLst/>
                          <a:latin typeface="Calibri"/>
                          <a:ea typeface="Times New Roman"/>
                        </a:rPr>
                        <a:t>practices and potential use within policy.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4223591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8</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Increasing Prevention Activities</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791618"/>
              </p:ext>
            </p:extLst>
          </p:nvPr>
        </p:nvGraphicFramePr>
        <p:xfrm>
          <a:off x="457200" y="1295400"/>
          <a:ext cx="8231878" cy="4812234"/>
        </p:xfrm>
        <a:graphic>
          <a:graphicData uri="http://schemas.openxmlformats.org/drawingml/2006/table">
            <a:tbl>
              <a:tblPr firstRow="1" firstCol="1" bandRow="1"/>
              <a:tblGrid>
                <a:gridCol w="4170819"/>
                <a:gridCol w="4061059"/>
              </a:tblGrid>
              <a:tr h="632371">
                <a:tc>
                  <a:txBody>
                    <a:bodyPr/>
                    <a:lstStyle/>
                    <a:p>
                      <a:pPr marL="0" marR="0">
                        <a:spcBef>
                          <a:spcPts val="0"/>
                        </a:spcBef>
                        <a:spcAft>
                          <a:spcPts val="0"/>
                        </a:spcAft>
                      </a:pPr>
                      <a:r>
                        <a:rPr lang="en-US" sz="2400" b="1" dirty="0">
                          <a:effectLst/>
                          <a:latin typeface="Calibri"/>
                          <a:ea typeface="Times New Roman"/>
                        </a:rPr>
                        <a:t>Objective</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b="1">
                          <a:effectLst/>
                          <a:latin typeface="Calibri"/>
                          <a:ea typeface="Times New Roman"/>
                        </a:rPr>
                        <a:t>Strategy</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2388493">
                <a:tc>
                  <a:txBody>
                    <a:bodyPr/>
                    <a:lstStyle/>
                    <a:p>
                      <a:pPr marL="0" marR="0">
                        <a:spcBef>
                          <a:spcPts val="0"/>
                        </a:spcBef>
                        <a:spcAft>
                          <a:spcPts val="0"/>
                        </a:spcAft>
                      </a:pPr>
                      <a:r>
                        <a:rPr lang="en-US" sz="2400" b="1" dirty="0">
                          <a:effectLst/>
                          <a:latin typeface="Calibri"/>
                          <a:ea typeface="Times New Roman"/>
                        </a:rPr>
                        <a:t>Empower local communities to protect children, build programs and leverage resources. </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2400">
                          <a:effectLst/>
                          <a:latin typeface="Calibri"/>
                          <a:ea typeface="Times New Roman"/>
                        </a:rPr>
                        <a:t>Engage with Maine Children’s Trust to develop actionable items for the next two years. </a:t>
                      </a:r>
                      <a:endParaRPr lang="en-US" sz="240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791370">
                <a:tc>
                  <a:txBody>
                    <a:bodyPr/>
                    <a:lstStyle/>
                    <a:p>
                      <a:pPr marL="0" marR="0">
                        <a:spcBef>
                          <a:spcPts val="0"/>
                        </a:spcBef>
                        <a:spcAft>
                          <a:spcPts val="0"/>
                        </a:spcAft>
                      </a:pPr>
                      <a:r>
                        <a:rPr lang="en-US" sz="2400" b="1" strike="noStrike" dirty="0" smtClean="0">
                          <a:solidFill>
                            <a:schemeClr val="tx1"/>
                          </a:solidFill>
                          <a:effectLst/>
                          <a:latin typeface="Calibri"/>
                          <a:ea typeface="Times New Roman"/>
                        </a:rPr>
                        <a:t>Decrease maltreatment and re maltreatment rates</a:t>
                      </a:r>
                      <a:endParaRPr lang="en-US" sz="2400" strike="noStrike" dirty="0">
                        <a:solidFill>
                          <a:schemeClr val="tx1"/>
                        </a:solidFill>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rPr>
                        <a:t>Explore </a:t>
                      </a:r>
                      <a:r>
                        <a:rPr lang="en-US" sz="2400" baseline="0" dirty="0" smtClean="0">
                          <a:effectLst/>
                          <a:latin typeface="Calibri"/>
                          <a:ea typeface="Times New Roman"/>
                        </a:rPr>
                        <a:t>coordination of prevention activities across the state and use of an info/ referral center through intake.</a:t>
                      </a:r>
                      <a:endParaRPr lang="en-US" sz="2400" dirty="0">
                        <a:effectLst/>
                        <a:latin typeface="Times New Roman"/>
                        <a:ea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0604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24600" y="6356351"/>
            <a:ext cx="2362200" cy="349250"/>
          </a:xfrm>
        </p:spPr>
        <p:txBody>
          <a:bodyPr/>
          <a:lstStyle/>
          <a:p>
            <a:fld id="{2DDE72C6-7067-432E-A04B-6684B33D0546}" type="slidenum">
              <a:rPr lang="en-US" smtClean="0"/>
              <a:pPr/>
              <a:t>9</a:t>
            </a:fld>
            <a:endParaRPr lang="en-US" dirty="0"/>
          </a:p>
        </p:txBody>
      </p:sp>
      <p:sp>
        <p:nvSpPr>
          <p:cNvPr id="6" name="Rectangle 5"/>
          <p:cNvSpPr/>
          <p:nvPr/>
        </p:nvSpPr>
        <p:spPr>
          <a:xfrm>
            <a:off x="7883" y="0"/>
            <a:ext cx="914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Child Safety is First and Foremost</a:t>
            </a:r>
            <a:endParaRPr lang="en-US" sz="3600" dirty="0"/>
          </a:p>
        </p:txBody>
      </p:sp>
      <p:sp>
        <p:nvSpPr>
          <p:cNvPr id="7" name="Footer Placeholder 6"/>
          <p:cNvSpPr>
            <a:spLocks noGrp="1"/>
          </p:cNvSpPr>
          <p:nvPr>
            <p:ph type="ftr" sz="quarter" idx="11"/>
          </p:nvPr>
        </p:nvSpPr>
        <p:spPr>
          <a:xfrm>
            <a:off x="2514600" y="6356351"/>
            <a:ext cx="4038600" cy="349249"/>
          </a:xfrm>
        </p:spPr>
        <p:txBody>
          <a:bodyPr/>
          <a:lstStyle/>
          <a:p>
            <a:r>
              <a:rPr lang="en-US" smtClean="0"/>
              <a:t>Department of Health and Human Services</a:t>
            </a:r>
            <a:endParaRPr lang="en-US" dirty="0"/>
          </a:p>
        </p:txBody>
      </p:sp>
      <p:sp>
        <p:nvSpPr>
          <p:cNvPr id="2" name="Rectangle 1"/>
          <p:cNvSpPr/>
          <p:nvPr/>
        </p:nvSpPr>
        <p:spPr>
          <a:xfrm>
            <a:off x="304800" y="1066800"/>
            <a:ext cx="8534400" cy="1984902"/>
          </a:xfrm>
          <a:prstGeom prst="rect">
            <a:avLst/>
          </a:prstGeom>
        </p:spPr>
        <p:txBody>
          <a:bodyPr wrap="square">
            <a:spAutoFit/>
          </a:bodyPr>
          <a:lstStyle/>
          <a:p>
            <a:pPr marL="342900" marR="0" lvl="0" indent="-342900">
              <a:lnSpc>
                <a:spcPct val="115000"/>
              </a:lnSpc>
              <a:spcBef>
                <a:spcPts val="0"/>
              </a:spcBef>
              <a:spcAft>
                <a:spcPts val="0"/>
              </a:spcAft>
              <a:buFont typeface="Wingdings"/>
              <a:buChar char=""/>
            </a:pPr>
            <a:r>
              <a:rPr lang="en-US" b="1" dirty="0">
                <a:ea typeface="Calibri"/>
                <a:cs typeface="Times New Roman"/>
              </a:rPr>
              <a:t>Rapid Safety Feedback:</a:t>
            </a:r>
            <a:r>
              <a:rPr lang="en-US" dirty="0">
                <a:ea typeface="Calibri"/>
                <a:cs typeface="Times New Roman"/>
              </a:rPr>
              <a:t> The OCFS is actively pursuing the use of real-time quality assurance practices that will allow for a </a:t>
            </a:r>
            <a:r>
              <a:rPr lang="en-US" dirty="0" smtClean="0">
                <a:ea typeface="Calibri"/>
                <a:cs typeface="Times New Roman"/>
              </a:rPr>
              <a:t>specially-trained </a:t>
            </a:r>
            <a:r>
              <a:rPr lang="en-US" dirty="0">
                <a:ea typeface="Calibri"/>
                <a:cs typeface="Times New Roman"/>
              </a:rPr>
              <a:t>group of staff to review cases, assess for unaddressed </a:t>
            </a:r>
            <a:r>
              <a:rPr lang="en-US" dirty="0" smtClean="0">
                <a:ea typeface="Calibri"/>
                <a:cs typeface="Times New Roman"/>
              </a:rPr>
              <a:t>risk/safety </a:t>
            </a:r>
            <a:r>
              <a:rPr lang="en-US" dirty="0">
                <a:ea typeface="Calibri"/>
                <a:cs typeface="Times New Roman"/>
              </a:rPr>
              <a:t>factors, and take action on creating plans to address the identified concerns. OCFS will be focusing on our most vulnerable children (0-3 yrs. old) who have an open case with the department. This work is planning to be started by early 2016. </a:t>
            </a:r>
          </a:p>
        </p:txBody>
      </p:sp>
      <p:sp>
        <p:nvSpPr>
          <p:cNvPr id="3" name="TextBox 2"/>
          <p:cNvSpPr txBox="1"/>
          <p:nvPr/>
        </p:nvSpPr>
        <p:spPr>
          <a:xfrm>
            <a:off x="381000" y="3429000"/>
            <a:ext cx="1828800" cy="1015663"/>
          </a:xfrm>
          <a:prstGeom prst="rect">
            <a:avLst/>
          </a:prstGeom>
          <a:noFill/>
        </p:spPr>
        <p:txBody>
          <a:bodyPr wrap="square" rtlCol="0">
            <a:spAutoFit/>
          </a:bodyPr>
          <a:lstStyle/>
          <a:p>
            <a:r>
              <a:rPr lang="en-US" sz="2400" b="1" dirty="0" smtClean="0">
                <a:solidFill>
                  <a:schemeClr val="tx2">
                    <a:lumMod val="75000"/>
                  </a:schemeClr>
                </a:solidFill>
              </a:rPr>
              <a:t>19,252</a:t>
            </a:r>
            <a:r>
              <a:rPr lang="en-US" dirty="0" smtClean="0"/>
              <a:t> reports received through intake</a:t>
            </a:r>
            <a:endParaRPr lang="en-US" dirty="0"/>
          </a:p>
        </p:txBody>
      </p:sp>
      <p:sp>
        <p:nvSpPr>
          <p:cNvPr id="8" name="TextBox 7"/>
          <p:cNvSpPr txBox="1"/>
          <p:nvPr/>
        </p:nvSpPr>
        <p:spPr>
          <a:xfrm>
            <a:off x="3505200" y="3418764"/>
            <a:ext cx="2133600" cy="1015663"/>
          </a:xfrm>
          <a:prstGeom prst="rect">
            <a:avLst/>
          </a:prstGeom>
          <a:noFill/>
        </p:spPr>
        <p:txBody>
          <a:bodyPr wrap="square" rtlCol="0">
            <a:spAutoFit/>
          </a:bodyPr>
          <a:lstStyle/>
          <a:p>
            <a:r>
              <a:rPr lang="en-US" sz="2400" b="1" dirty="0" smtClean="0">
                <a:solidFill>
                  <a:schemeClr val="tx2">
                    <a:lumMod val="75000"/>
                  </a:schemeClr>
                </a:solidFill>
              </a:rPr>
              <a:t>8,862</a:t>
            </a:r>
            <a:r>
              <a:rPr lang="en-US" dirty="0" smtClean="0"/>
              <a:t> reports assigned for CPS investigation</a:t>
            </a:r>
            <a:endParaRPr lang="en-US" dirty="0"/>
          </a:p>
        </p:txBody>
      </p:sp>
      <p:sp>
        <p:nvSpPr>
          <p:cNvPr id="9" name="Right Arrow 8"/>
          <p:cNvSpPr/>
          <p:nvPr/>
        </p:nvSpPr>
        <p:spPr>
          <a:xfrm>
            <a:off x="5454396" y="36438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330196" y="36438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29400" y="3464257"/>
            <a:ext cx="1752600" cy="1292662"/>
          </a:xfrm>
          <a:prstGeom prst="rect">
            <a:avLst/>
          </a:prstGeom>
          <a:noFill/>
        </p:spPr>
        <p:txBody>
          <a:bodyPr wrap="square" rtlCol="0">
            <a:spAutoFit/>
          </a:bodyPr>
          <a:lstStyle/>
          <a:p>
            <a:r>
              <a:rPr lang="en-US" sz="2400" b="1" dirty="0" smtClean="0">
                <a:solidFill>
                  <a:schemeClr val="tx2">
                    <a:lumMod val="75000"/>
                  </a:schemeClr>
                </a:solidFill>
              </a:rPr>
              <a:t>2,530</a:t>
            </a:r>
            <a:r>
              <a:rPr lang="en-US" dirty="0" smtClean="0"/>
              <a:t> findings of substantiated or indicated abuse</a:t>
            </a:r>
            <a:endParaRPr lang="en-US" dirty="0"/>
          </a:p>
        </p:txBody>
      </p:sp>
      <p:sp>
        <p:nvSpPr>
          <p:cNvPr id="12" name="Down Arrow 11"/>
          <p:cNvSpPr/>
          <p:nvPr/>
        </p:nvSpPr>
        <p:spPr>
          <a:xfrm rot="3386583">
            <a:off x="6526884" y="478121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287672" y="4884029"/>
            <a:ext cx="1676400" cy="1292662"/>
          </a:xfrm>
          <a:prstGeom prst="rect">
            <a:avLst/>
          </a:prstGeom>
          <a:noFill/>
        </p:spPr>
        <p:txBody>
          <a:bodyPr wrap="square" rtlCol="0">
            <a:spAutoFit/>
          </a:bodyPr>
          <a:lstStyle/>
          <a:p>
            <a:r>
              <a:rPr lang="en-US" sz="2400" b="1" dirty="0" smtClean="0">
                <a:solidFill>
                  <a:schemeClr val="tx2">
                    <a:lumMod val="75000"/>
                  </a:schemeClr>
                </a:solidFill>
              </a:rPr>
              <a:t>1,935</a:t>
            </a:r>
            <a:r>
              <a:rPr lang="en-US" dirty="0" smtClean="0"/>
              <a:t> children in state custody as of 6/2014</a:t>
            </a:r>
            <a:endParaRPr lang="en-US" dirty="0"/>
          </a:p>
        </p:txBody>
      </p:sp>
      <p:sp>
        <p:nvSpPr>
          <p:cNvPr id="15" name="Right Arrow 14"/>
          <p:cNvSpPr/>
          <p:nvPr/>
        </p:nvSpPr>
        <p:spPr>
          <a:xfrm rot="10800000">
            <a:off x="2873274" y="51722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3400" y="4912866"/>
            <a:ext cx="2013204" cy="1015663"/>
          </a:xfrm>
          <a:prstGeom prst="rect">
            <a:avLst/>
          </a:prstGeom>
          <a:noFill/>
        </p:spPr>
        <p:txBody>
          <a:bodyPr wrap="square" rtlCol="0">
            <a:spAutoFit/>
          </a:bodyPr>
          <a:lstStyle/>
          <a:p>
            <a:r>
              <a:rPr lang="en-US" sz="2400" b="1" dirty="0" smtClean="0">
                <a:solidFill>
                  <a:schemeClr val="tx2">
                    <a:lumMod val="75000"/>
                  </a:schemeClr>
                </a:solidFill>
              </a:rPr>
              <a:t>1,552</a:t>
            </a:r>
            <a:r>
              <a:rPr lang="en-US" dirty="0" smtClean="0"/>
              <a:t> families received support to keep children safe</a:t>
            </a:r>
            <a:endParaRPr lang="en-US" dirty="0"/>
          </a:p>
        </p:txBody>
      </p:sp>
    </p:spTree>
    <p:extLst>
      <p:ext uri="{BB962C8B-B14F-4D97-AF65-F5344CB8AC3E}">
        <p14:creationId xmlns:p14="http://schemas.microsoft.com/office/powerpoint/2010/main" val="2063743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19191</TotalTime>
  <Words>903</Words>
  <Application>Microsoft Office PowerPoint</Application>
  <PresentationFormat>On-screen Show (4:3)</PresentationFormat>
  <Paragraphs>132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Maine DHHS: Putting Children First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Childless Adults Coverage in Maine 2001 – 2013</dc:title>
  <dc:creator>David Sorensen</dc:creator>
  <cp:lastModifiedBy>Martin, James (DHHS)</cp:lastModifiedBy>
  <cp:revision>147</cp:revision>
  <cp:lastPrinted>2013-05-15T21:19:59Z</cp:lastPrinted>
  <dcterms:created xsi:type="dcterms:W3CDTF">2013-02-07T19:10:49Z</dcterms:created>
  <dcterms:modified xsi:type="dcterms:W3CDTF">2015-08-10T00:02:04Z</dcterms:modified>
</cp:coreProperties>
</file>